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52A_35902EB7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85" r:id="rId5"/>
  </p:sldMasterIdLst>
  <p:notesMasterIdLst>
    <p:notesMasterId r:id="rId9"/>
  </p:notesMasterIdLst>
  <p:sldIdLst>
    <p:sldId id="2147471497" r:id="rId6"/>
    <p:sldId id="1322" r:id="rId7"/>
    <p:sldId id="107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4D70D36-2046-7F45-8AF5-3A01F84C7CA7}">
          <p14:sldIdLst>
            <p14:sldId id="2147471497"/>
            <p14:sldId id="1322"/>
            <p14:sldId id="1074"/>
          </p14:sldIdLst>
        </p14:section>
        <p14:section name="Archive" id="{77590E2A-568C-0449-B326-2382EB0236EE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26EA120-5934-A740-DE6B-711C2DD3FBDE}" name="Sadie Rudnitzki" initials="SR" userId="S::srudnitzki@nvisia.com::df5fcb67-e0b7-461b-bd6d-0857da56ab11" providerId="AD"/>
  <p188:author id="{95A5DD8D-24B9-BA79-5A94-72DFAA730C42}" name="Sami Weber-Schrank" initials="" userId="S::sweber@nvisia.com::155c50af-7625-4110-b2fb-211778c77ca8" providerId="AD"/>
  <p188:author id="{0F06C78F-69C2-AFF5-7EE0-DCB11D6E8551}" name="Tracey Barrett" initials="TB" userId="S::tBarrett@nvisia.com::e4b1337b-f617-414a-8c22-da5673777395" providerId="AD"/>
  <p188:author id="{6BAE55A6-E635-5672-9232-F05FCC70FCAB}" name="Dana Moyano" initials="" userId="S::dmoyano@nvisia.com::3ec061b5-d11e-44a6-aef2-d8676df2df55" providerId="AD"/>
  <p188:author id="{819685B2-E422-39C8-A273-72A3FD448E72}" name="Shaun Lovick" initials="SL" userId="S::shaunl@nvisia.com::37a4adfc-8edd-4d7f-8d66-f75ec80e289e" providerId="AD"/>
  <p188:author id="{E2067EE2-0D6D-EF2D-0E71-2D75768A144E}" name="Mike Honchock" initials="MH" userId="S::mhonchock@nvisia.com::5755abbf-6059-40a6-bcd3-a06f895cfe1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0D6914-9B2D-4BA8-A546-E3A2A17917D8}" v="14" dt="2025-10-15T20:54:54.9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85034"/>
  </p:normalViewPr>
  <p:slideViewPr>
    <p:cSldViewPr snapToGrid="0" snapToObjects="1">
      <p:cViewPr varScale="1">
        <p:scale>
          <a:sx n="63" d="100"/>
          <a:sy n="63" d="100"/>
        </p:scale>
        <p:origin x="200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80" d="100"/>
        <a:sy n="18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die Rudnitzki" userId="df5fcb67-e0b7-461b-bd6d-0857da56ab11" providerId="ADAL" clId="{062A53DC-4593-472E-9BB8-A9E0B038F5F5}"/>
    <pc:docChg chg="custSel modSld">
      <pc:chgData name="Sadie Rudnitzki" userId="df5fcb67-e0b7-461b-bd6d-0857da56ab11" providerId="ADAL" clId="{062A53DC-4593-472E-9BB8-A9E0B038F5F5}" dt="2025-10-16T13:58:00.469" v="1" actId="21"/>
      <pc:docMkLst>
        <pc:docMk/>
      </pc:docMkLst>
      <pc:sldChg chg="delSp mod">
        <pc:chgData name="Sadie Rudnitzki" userId="df5fcb67-e0b7-461b-bd6d-0857da56ab11" providerId="ADAL" clId="{062A53DC-4593-472E-9BB8-A9E0B038F5F5}" dt="2025-10-16T13:58:00.469" v="1" actId="21"/>
        <pc:sldMkLst>
          <pc:docMk/>
          <pc:sldMk cId="898641591" sldId="1322"/>
        </pc:sldMkLst>
        <pc:spChg chg="del">
          <ac:chgData name="Sadie Rudnitzki" userId="df5fcb67-e0b7-461b-bd6d-0857da56ab11" providerId="ADAL" clId="{062A53DC-4593-472E-9BB8-A9E0B038F5F5}" dt="2025-10-16T13:57:53.706" v="0" actId="21"/>
          <ac:spMkLst>
            <pc:docMk/>
            <pc:sldMk cId="898641591" sldId="1322"/>
            <ac:spMk id="2" creationId="{EF2FEDFA-B654-D12F-C40C-358532A7AE00}"/>
          </ac:spMkLst>
        </pc:spChg>
        <pc:spChg chg="del">
          <ac:chgData name="Sadie Rudnitzki" userId="df5fcb67-e0b7-461b-bd6d-0857da56ab11" providerId="ADAL" clId="{062A53DC-4593-472E-9BB8-A9E0B038F5F5}" dt="2025-10-16T13:58:00.469" v="1" actId="21"/>
          <ac:spMkLst>
            <pc:docMk/>
            <pc:sldMk cId="898641591" sldId="1322"/>
            <ac:spMk id="3" creationId="{9067BC51-BF89-3A22-FE38-94A6AF119DED}"/>
          </ac:spMkLst>
        </pc:spChg>
      </pc:sldChg>
    </pc:docChg>
  </pc:docChgLst>
</pc:chgInfo>
</file>

<file path=ppt/comments/modernComment_52A_35902EB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8D380FE-78DD-4863-AA9B-BC31607BCDD0}" authorId="{819685B2-E422-39C8-A273-72A3FD448E72}" status="resolved" created="2025-04-02T19:17:58.465">
    <pc:sldMkLst xmlns:pc="http://schemas.microsoft.com/office/powerpoint/2013/main/command">
      <pc:docMk/>
      <pc:sldMk cId="898641591" sldId="1322"/>
    </pc:sldMkLst>
    <p188:txBody>
      <a:bodyPr/>
      <a:lstStyle/>
      <a:p>
        <a:r>
          <a:rPr lang="en-US"/>
          <a:t>I really like this slide and the previous ones.  And I think your notes are great - good start of the material for our sales team.  To my high level point in the chat thread, I wonder if we need to introduce “proof” or evidence here or very soon in the deck.</a:t>
        </a:r>
      </a:p>
    </p188:txBody>
  </p188:cm>
  <p188:cm id="{C47D419D-8F36-4119-8C4C-B0C29B32A8D9}" authorId="{E2067EE2-0D6D-EF2D-0E71-2D75768A144E}" created="2025-04-24T18:08:33.448">
    <pc:sldMkLst xmlns:pc="http://schemas.microsoft.com/office/powerpoint/2013/main/command">
      <pc:docMk/>
      <pc:sldMk cId="898641591" sldId="1322"/>
    </pc:sldMkLst>
    <p188:pos x="1047750" y="2743200"/>
    <p188:txBody>
      <a:bodyPr/>
      <a:lstStyle/>
      <a:p>
        <a:r>
          <a:rPr lang="en-US"/>
          <a:t>Add Product Development + Management; not adding advisory services as a node here—it should be implied/addressed holistically and within each domain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48F3B-BEE7-0C4D-AEAD-76CC10BDE678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34CF8-E622-5A40-96AB-CFCF961F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64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34CF8-E622-5A40-96AB-CFCF961FA2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103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i="1"/>
              <a:t>Our approach ensures that every transformation is structurally sound, scalable, and built to last. We bring expertise across: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/>
              <a:t>Customer + User Experience → Aligning technology with human needs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/>
              <a:t>Software Architecture + Engineering → Delivering functional, high-quality products &amp; solutions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/>
              <a:t>DevOps + Platform Engineering → Ensuring scalability, security, and speed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/>
              <a:t>Data + AI → Enabling smarter decisions and automation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/>
              <a:t>Delivery + Enablement → Upskilling teams, ensuring long-term value</a:t>
            </a:r>
          </a:p>
          <a:p>
            <a:endParaRPr lang="en-US"/>
          </a:p>
          <a:p>
            <a:r>
              <a:rPr lang="en-US"/>
              <a:t>------------------------</a:t>
            </a:r>
          </a:p>
          <a:p>
            <a:endParaRPr lang="en-US"/>
          </a:p>
          <a:p>
            <a:r>
              <a:rPr lang="en-US" b="1"/>
              <a:t>Integrated domains</a:t>
            </a:r>
            <a:r>
              <a:rPr lang="en-US"/>
              <a:t>: Anchor statement &amp; supporting concepts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effectLst/>
                <a:latin typeface="Calibri" panose="020F0502020204030204" pitchFamily="34" charset="0"/>
              </a:rPr>
              <a:t>This approach clearly conveys </a:t>
            </a:r>
            <a:r>
              <a:rPr lang="en-US" sz="1200" b="1">
                <a:effectLst/>
                <a:latin typeface="Calibri" panose="020F0502020204030204" pitchFamily="34" charset="0"/>
              </a:rPr>
              <a:t>end-to-end expertise</a:t>
            </a:r>
            <a:r>
              <a:rPr lang="en-US" sz="1200">
                <a:effectLst/>
                <a:latin typeface="Calibri" panose="020F0502020204030204" pitchFamily="34" charset="0"/>
              </a:rPr>
              <a:t> while allowing for </a:t>
            </a:r>
            <a:r>
              <a:rPr lang="en-US" sz="1200" b="1">
                <a:effectLst/>
                <a:latin typeface="Calibri" panose="020F0502020204030204" pitchFamily="34" charset="0"/>
              </a:rPr>
              <a:t>flexibility in how different teams articulate their contributions</a:t>
            </a:r>
            <a:r>
              <a:rPr lang="en-US" sz="1200">
                <a:effectLst/>
                <a:latin typeface="Calibri" panose="020F0502020204030204" pitchFamily="34" charset="0"/>
              </a:rPr>
              <a:t>—ensuring both consistency and creativity.</a:t>
            </a:r>
          </a:p>
          <a:p>
            <a:pPr marL="285750" marR="0" indent="-285750">
              <a:buFont typeface="Arial" panose="020B0604020202020204" pitchFamily="34" charset="0"/>
              <a:buChar char="•"/>
            </a:pPr>
            <a:r>
              <a:rPr lang="en-US" sz="1200">
                <a:effectLst/>
                <a:latin typeface="Calibri" panose="020F0502020204030204" pitchFamily="34" charset="0"/>
              </a:rPr>
              <a:t>Makes it clear that </a:t>
            </a:r>
            <a:r>
              <a:rPr lang="en-US" sz="1200" b="1">
                <a:effectLst/>
                <a:latin typeface="Calibri" panose="020F0502020204030204" pitchFamily="34" charset="0"/>
              </a:rPr>
              <a:t>no service is standalone</a:t>
            </a:r>
            <a:r>
              <a:rPr lang="en-US" sz="1200">
                <a:effectLst/>
                <a:latin typeface="Calibri" panose="020F0502020204030204" pitchFamily="34" charset="0"/>
              </a:rPr>
              <a:t>—each flows into the next.</a:t>
            </a:r>
          </a:p>
          <a:p>
            <a:pPr marL="285750" marR="0" indent="-285750">
              <a:buFont typeface="Arial" panose="020B0604020202020204" pitchFamily="34" charset="0"/>
              <a:buChar char="•"/>
            </a:pPr>
            <a:r>
              <a:rPr lang="en-US" sz="1200">
                <a:effectLst/>
                <a:latin typeface="Calibri" panose="020F0502020204030204" pitchFamily="34" charset="0"/>
              </a:rPr>
              <a:t>Leaves </a:t>
            </a:r>
            <a:r>
              <a:rPr lang="en-US" sz="1200" b="1">
                <a:effectLst/>
                <a:latin typeface="Calibri" panose="020F0502020204030204" pitchFamily="34" charset="0"/>
              </a:rPr>
              <a:t>room for individual creativity</a:t>
            </a:r>
            <a:r>
              <a:rPr lang="en-US" sz="1200">
                <a:effectLst/>
                <a:latin typeface="Calibri" panose="020F0502020204030204" pitchFamily="34" charset="0"/>
              </a:rPr>
              <a:t> while ensuring </a:t>
            </a:r>
            <a:r>
              <a:rPr lang="en-US" sz="1200" b="1">
                <a:effectLst/>
                <a:latin typeface="Calibri" panose="020F0502020204030204" pitchFamily="34" charset="0"/>
              </a:rPr>
              <a:t>everyone speaks to the broader framework.</a:t>
            </a:r>
            <a:endParaRPr lang="en-US" sz="1200">
              <a:effectLst/>
              <a:latin typeface="Calibri" panose="020F0502020204030204" pitchFamily="34" charset="0"/>
            </a:endParaRPr>
          </a:p>
          <a:p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Core concept(s):</a:t>
            </a:r>
            <a:endParaRPr lang="en-US" sz="16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Instead of seeing the continuum as a strict step-by-step progression, it helps to think of it as </a:t>
            </a:r>
            <a:r>
              <a:rPr lang="en-US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layered system where different domains of expertise span multiple phases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rather than being locked into one. Each domain has a core focus but extends across multiple phases, ensuring continuity from start to finish</a:t>
            </a:r>
          </a:p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Message examples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 nvisia, we help businesses evolve through an integrated transformation approach, ensuring that modernization isn’t just a project—it’s a continuous journey. 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Integrated expertise: We build more than just software—we architect future-ready solutions.</a:t>
            </a:r>
            <a:endParaRPr lang="en-US" sz="1400" i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this when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 need to introduce what we do, and put it in the conceptual &amp; visual context of the cube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 want to highlight the breadth of our expertise, and/or the idea of transformation from inside out</a:t>
            </a:r>
          </a:p>
          <a:p>
            <a:endParaRPr lang="en-US"/>
          </a:p>
          <a:p>
            <a:r>
              <a:rPr lang="en-US"/>
              <a:t>-----------------------------</a:t>
            </a:r>
          </a:p>
          <a:p>
            <a:endParaRPr lang="en-US"/>
          </a:p>
          <a:p>
            <a:r>
              <a:rPr lang="en-US" sz="1200" b="1"/>
              <a:t>Integrated domains</a:t>
            </a:r>
            <a:r>
              <a:rPr lang="en-US" sz="1200"/>
              <a:t>: How we help clients achieve those three business imperatives </a:t>
            </a:r>
            <a:r>
              <a:rPr lang="en-US" sz="1200">
                <a:sym typeface="Wingdings" panose="05000000000000000000" pitchFamily="2" charset="2"/>
              </a:rPr>
              <a:t></a:t>
            </a:r>
            <a:r>
              <a:rPr lang="en-US" sz="1200"/>
              <a:t> </a:t>
            </a:r>
            <a:r>
              <a:rPr lang="en-US"/>
              <a:t>Layering the idea of integrated domains of expertise into the Turner’s Cube</a:t>
            </a:r>
          </a:p>
          <a:p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Again, the idea is to move from foundation to abstraction and back to concrete terms again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We are ABC, because we do XYZ, which breaks out as an integrated continuum of modernization, transformation, and innovation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apply </a:t>
            </a:r>
            <a:r>
              <a:rPr lang="en-US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integrated domains of expertise </a:t>
            </a: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our clients’ toughest challenges</a:t>
            </a:r>
            <a:endParaRPr lang="en-US" sz="16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A to Z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CX/UX 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connects technology to human needs; 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Software engineering 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delivers robust functionality; 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DevOps &amp; platform engineering 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ensures scalability, security, and speed; 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provides insight to drive decisions; 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enables smarter solutions; And our 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delivery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model prioritizes capability-building and long-term value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Message example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Our approach ensures that every transformation is structurally sound, scalable, and built to last. We bring expertise across: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 + User Experience → Aligning technology with human needs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Software Architecture + Engineering → Delivering functional, high-quality products &amp; solutions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DevOps + Platform Engineering → Ensuring scalability, security, and speed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+ AI → Enabling smarter decisions and automation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Delivery + Enablement → Upskilling teams, ensuring long-term value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6AC5D-43B2-164A-8FEE-787D4ABEC5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431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0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1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10" Type="http://schemas.openxmlformats.org/officeDocument/2006/relationships/image" Target="../media/image3.png"/><Relationship Id="rId4" Type="http://schemas.openxmlformats.org/officeDocument/2006/relationships/image" Target="../media/image15.jpeg"/><Relationship Id="rId9" Type="http://schemas.openxmlformats.org/officeDocument/2006/relationships/image" Target="../media/image20.sv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ots &amp; Clien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114091A4-6334-524D-88E9-9FE988D64C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-2" b="2101"/>
          <a:stretch/>
        </p:blipFill>
        <p:spPr>
          <a:xfrm rot="10800000" flipH="1">
            <a:off x="0" y="-483569"/>
            <a:ext cx="3809373" cy="734156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AB55488-EFE1-3C4E-B07B-042D5B3A74A0}"/>
              </a:ext>
            </a:extLst>
          </p:cNvPr>
          <p:cNvSpPr/>
          <p:nvPr userDrawn="1"/>
        </p:nvSpPr>
        <p:spPr>
          <a:xfrm>
            <a:off x="9316528" y="-552091"/>
            <a:ext cx="3243220" cy="3245596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51301D5-E946-D94F-8724-7368A5E16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711" y="3170817"/>
            <a:ext cx="8120271" cy="714795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20B141C-9E8D-DB43-AF71-D501407B6C1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22711" y="4005526"/>
            <a:ext cx="8120271" cy="714796"/>
          </a:xfrm>
        </p:spPr>
        <p:txBody>
          <a:bodyPr>
            <a:normAutofit/>
          </a:bodyPr>
          <a:lstStyle>
            <a:lvl1pPr marL="0" indent="0">
              <a:buNone/>
              <a:defRPr lang="en-US" sz="1600" kern="1200" dirty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B3CC75-635C-344F-BFDA-A35A26015AA3}"/>
              </a:ext>
            </a:extLst>
          </p:cNvPr>
          <p:cNvCxnSpPr>
            <a:cxnSpLocks/>
          </p:cNvCxnSpPr>
          <p:nvPr userDrawn="1"/>
        </p:nvCxnSpPr>
        <p:spPr>
          <a:xfrm>
            <a:off x="2830445" y="3885612"/>
            <a:ext cx="8002858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E85E38A-B906-F54A-B773-295E9634BDFB}"/>
              </a:ext>
            </a:extLst>
          </p:cNvPr>
          <p:cNvSpPr/>
          <p:nvPr userDrawn="1"/>
        </p:nvSpPr>
        <p:spPr>
          <a:xfrm>
            <a:off x="188844" y="5987143"/>
            <a:ext cx="2122726" cy="7018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80C2228-3554-5940-B956-BA9B7C40F03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065531" y="411151"/>
            <a:ext cx="1745214" cy="1570383"/>
          </a:xfrm>
          <a:solidFill>
            <a:schemeClr val="accent2">
              <a:lumMod val="9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Client logo here</a:t>
            </a:r>
          </a:p>
        </p:txBody>
      </p:sp>
      <p:pic>
        <p:nvPicPr>
          <p:cNvPr id="21" name="Picture 20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E25B30E5-4B5C-BA46-AC73-608E3F21EA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7" y="5878187"/>
            <a:ext cx="2063662" cy="782472"/>
          </a:xfrm>
          <a:prstGeom prst="rect">
            <a:avLst/>
          </a:prstGeom>
        </p:spPr>
      </p:pic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08B08BD3-42E7-4A52-BEEE-337561AC2D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30445" y="2791027"/>
            <a:ext cx="8132529" cy="291907"/>
          </a:xfrm>
        </p:spPr>
        <p:txBody>
          <a:bodyPr>
            <a:normAutofit/>
          </a:bodyPr>
          <a:lstStyle>
            <a:lvl1pPr marL="0" indent="0">
              <a:buNone/>
              <a:defRPr lang="en-US" sz="1600" b="1" kern="1200" spc="3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77278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1941725-D7E0-4153-9A10-8964F74D65DD}"/>
              </a:ext>
            </a:extLst>
          </p:cNvPr>
          <p:cNvSpPr/>
          <p:nvPr userDrawn="1"/>
        </p:nvSpPr>
        <p:spPr>
          <a:xfrm>
            <a:off x="-16543" y="0"/>
            <a:ext cx="3657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sitting at a table&#10;&#10;Description automatically generated">
            <a:extLst>
              <a:ext uri="{FF2B5EF4-FFF2-40B4-BE49-F238E27FC236}">
                <a16:creationId xmlns:a16="http://schemas.microsoft.com/office/drawing/2014/main" id="{CCDC8AEB-DB60-4496-B6AD-43BBA2A9C7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1" r="35120"/>
          <a:stretch/>
        </p:blipFill>
        <p:spPr>
          <a:xfrm>
            <a:off x="-1" y="0"/>
            <a:ext cx="3641057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61F1A7-7392-4DA7-93BC-624AA4081ECD}"/>
              </a:ext>
            </a:extLst>
          </p:cNvPr>
          <p:cNvSpPr/>
          <p:nvPr userDrawn="1"/>
        </p:nvSpPr>
        <p:spPr>
          <a:xfrm>
            <a:off x="-16544" y="0"/>
            <a:ext cx="3657600" cy="6890327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F4FF0FC-929A-4A47-AF7D-A201C5906A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18090" y="115422"/>
            <a:ext cx="6460208" cy="918903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BA7A1B4-3FA9-46F4-9861-BBF18F6442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1872" y="895842"/>
            <a:ext cx="3177309" cy="241636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953D9A5-CB5A-4148-A339-6D3AB46E567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17661" y="1032547"/>
            <a:ext cx="6460637" cy="43608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00000"/>
              </a:lnSpc>
              <a:spcBef>
                <a:spcPts val="1200"/>
              </a:spcBef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00000"/>
              </a:lnSpc>
              <a:spcBef>
                <a:spcPts val="1200"/>
              </a:spcBef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00000"/>
              </a:lnSpc>
              <a:spcBef>
                <a:spcPts val="1200"/>
              </a:spcBef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00000"/>
              </a:lnSpc>
              <a:spcBef>
                <a:spcPts val="1200"/>
              </a:spcBef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8CA5D64-953B-D844-B810-697E3C9B8F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/>
              <a:t>nvisia-confidential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6CFF94C-345B-49F2-B3D5-4F141E648151}"/>
              </a:ext>
            </a:extLst>
          </p:cNvPr>
          <p:cNvCxnSpPr>
            <a:cxnSpLocks/>
          </p:cNvCxnSpPr>
          <p:nvPr userDrawn="1"/>
        </p:nvCxnSpPr>
        <p:spPr>
          <a:xfrm>
            <a:off x="3952379" y="889240"/>
            <a:ext cx="6425919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485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1941725-D7E0-4153-9A10-8964F74D65DD}"/>
              </a:ext>
            </a:extLst>
          </p:cNvPr>
          <p:cNvSpPr/>
          <p:nvPr userDrawn="1"/>
        </p:nvSpPr>
        <p:spPr>
          <a:xfrm>
            <a:off x="-16543" y="0"/>
            <a:ext cx="3657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sitting at a table&#10;&#10;Description automatically generated">
            <a:extLst>
              <a:ext uri="{FF2B5EF4-FFF2-40B4-BE49-F238E27FC236}">
                <a16:creationId xmlns:a16="http://schemas.microsoft.com/office/drawing/2014/main" id="{CCDC8AEB-DB60-4496-B6AD-43BBA2A9C7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1" r="35120"/>
          <a:stretch/>
        </p:blipFill>
        <p:spPr>
          <a:xfrm>
            <a:off x="-1" y="0"/>
            <a:ext cx="3641057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61F1A7-7392-4DA7-93BC-624AA4081ECD}"/>
              </a:ext>
            </a:extLst>
          </p:cNvPr>
          <p:cNvSpPr/>
          <p:nvPr userDrawn="1"/>
        </p:nvSpPr>
        <p:spPr>
          <a:xfrm>
            <a:off x="-16543" y="-32327"/>
            <a:ext cx="3657600" cy="6890327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F4FF0FC-929A-4A47-AF7D-A201C5906A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18090" y="162409"/>
            <a:ext cx="6460208" cy="918903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BA7A1B4-3FA9-46F4-9861-BBF18F6442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1872" y="1079534"/>
            <a:ext cx="3177309" cy="241636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953D9A5-CB5A-4148-A339-6D3AB46E567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18090" y="1079534"/>
            <a:ext cx="6460637" cy="43608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00000"/>
              </a:lnSpc>
              <a:spcBef>
                <a:spcPts val="1200"/>
              </a:spcBef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00000"/>
              </a:lnSpc>
              <a:spcBef>
                <a:spcPts val="1200"/>
              </a:spcBef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00000"/>
              </a:lnSpc>
              <a:spcBef>
                <a:spcPts val="1200"/>
              </a:spcBef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00000"/>
              </a:lnSpc>
              <a:spcBef>
                <a:spcPts val="1200"/>
              </a:spcBef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BAD33EC-1D6A-B04C-9D0B-E0E4660CCC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/>
              <a:t>nvisia-confidential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7142BC-1045-4713-B3C3-58A910687A9A}"/>
              </a:ext>
            </a:extLst>
          </p:cNvPr>
          <p:cNvCxnSpPr>
            <a:cxnSpLocks/>
          </p:cNvCxnSpPr>
          <p:nvPr userDrawn="1"/>
        </p:nvCxnSpPr>
        <p:spPr>
          <a:xfrm>
            <a:off x="3952379" y="938936"/>
            <a:ext cx="6425919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108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w/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72BEFA3-12A6-3346-A290-9E22FD375606}"/>
              </a:ext>
            </a:extLst>
          </p:cNvPr>
          <p:cNvSpPr/>
          <p:nvPr userDrawn="1"/>
        </p:nvSpPr>
        <p:spPr>
          <a:xfrm>
            <a:off x="0" y="0"/>
            <a:ext cx="199892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00F68174-8737-184E-B6CE-C57795839E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5000"/>
            <a:grayscl/>
          </a:blip>
          <a:srcRect l="-288" r="54375" b="19983"/>
          <a:stretch/>
        </p:blipFill>
        <p:spPr>
          <a:xfrm rot="10800000" flipH="1">
            <a:off x="1" y="-2"/>
            <a:ext cx="1998920" cy="6858001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3610A438-C8E5-174E-BB22-47895E573BF7}"/>
              </a:ext>
            </a:extLst>
          </p:cNvPr>
          <p:cNvSpPr/>
          <p:nvPr userDrawn="1"/>
        </p:nvSpPr>
        <p:spPr>
          <a:xfrm>
            <a:off x="575872" y="1991273"/>
            <a:ext cx="2875369" cy="2875455"/>
          </a:xfrm>
          <a:prstGeom prst="ellipse">
            <a:avLst/>
          </a:prstGeom>
          <a:noFill/>
          <a:ln w="1905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C15CEEF-2447-E040-B6CA-5C2EEB6D3E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07653" y="93501"/>
            <a:ext cx="7493731" cy="132556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CE2D16D-2054-7045-8447-3E4F83C9285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07652" y="1163229"/>
            <a:ext cx="7454812" cy="4351338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00000"/>
              </a:lnSpc>
              <a:spcBef>
                <a:spcPts val="1200"/>
              </a:spcBef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00000"/>
              </a:lnSpc>
              <a:spcBef>
                <a:spcPts val="1200"/>
              </a:spcBef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00000"/>
              </a:lnSpc>
              <a:spcBef>
                <a:spcPts val="1200"/>
              </a:spcBef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00000"/>
              </a:lnSpc>
              <a:spcBef>
                <a:spcPts val="1200"/>
              </a:spcBef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3C0ECE7-0C56-7A4A-AE59-54C1E724D580}"/>
              </a:ext>
            </a:extLst>
          </p:cNvPr>
          <p:cNvCxnSpPr>
            <a:cxnSpLocks/>
          </p:cNvCxnSpPr>
          <p:nvPr userDrawn="1"/>
        </p:nvCxnSpPr>
        <p:spPr>
          <a:xfrm>
            <a:off x="4027113" y="1084582"/>
            <a:ext cx="7495842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FE613AD4-B617-5047-9D5E-2A777BF600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7456" y="2055016"/>
            <a:ext cx="2746375" cy="2747963"/>
          </a:xfrm>
          <a:prstGeom prst="ellipse">
            <a:avLst/>
          </a:prstGeom>
          <a:solidFill>
            <a:schemeClr val="tx2"/>
          </a:solidFill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41C73FE9-7461-D84E-A3CB-1026E23C2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nvisia-confidential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F7B4D070-CD73-44F6-8E91-F84139180D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06" y="6114830"/>
            <a:ext cx="1599943" cy="60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829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Title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72BEFA3-12A6-3346-A290-9E22FD375606}"/>
              </a:ext>
            </a:extLst>
          </p:cNvPr>
          <p:cNvSpPr/>
          <p:nvPr userDrawn="1"/>
        </p:nvSpPr>
        <p:spPr>
          <a:xfrm>
            <a:off x="0" y="0"/>
            <a:ext cx="199892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00F68174-8737-184E-B6CE-C57795839E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5000"/>
            <a:grayscl/>
          </a:blip>
          <a:srcRect l="-288" r="54375" b="19983"/>
          <a:stretch/>
        </p:blipFill>
        <p:spPr>
          <a:xfrm rot="10800000" flipH="1">
            <a:off x="1" y="-2"/>
            <a:ext cx="1998920" cy="6858001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3610A438-C8E5-174E-BB22-47895E573BF7}"/>
              </a:ext>
            </a:extLst>
          </p:cNvPr>
          <p:cNvSpPr/>
          <p:nvPr userDrawn="1"/>
        </p:nvSpPr>
        <p:spPr>
          <a:xfrm>
            <a:off x="575872" y="1991273"/>
            <a:ext cx="2875369" cy="2875455"/>
          </a:xfrm>
          <a:prstGeom prst="ellipse">
            <a:avLst/>
          </a:prstGeom>
          <a:noFill/>
          <a:ln w="1905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CE2D16D-2054-7045-8447-3E4F83C9285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27113" y="765313"/>
            <a:ext cx="7454812" cy="5266088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00000"/>
              </a:lnSpc>
              <a:spcBef>
                <a:spcPts val="1200"/>
              </a:spcBef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00000"/>
              </a:lnSpc>
              <a:spcBef>
                <a:spcPts val="1200"/>
              </a:spcBef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00000"/>
              </a:lnSpc>
              <a:spcBef>
                <a:spcPts val="1200"/>
              </a:spcBef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00000"/>
              </a:lnSpc>
              <a:spcBef>
                <a:spcPts val="1200"/>
              </a:spcBef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1C1A366-DCCD-D148-9E4B-02C8BDF1943E}"/>
              </a:ext>
            </a:extLst>
          </p:cNvPr>
          <p:cNvSpPr/>
          <p:nvPr userDrawn="1"/>
        </p:nvSpPr>
        <p:spPr>
          <a:xfrm>
            <a:off x="667077" y="2077276"/>
            <a:ext cx="2703444" cy="270344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E0732C-C902-6948-A9C3-969E386650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3693" y="2704554"/>
            <a:ext cx="1858962" cy="14414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Slide Title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A12AF4D9-B700-D143-B63E-5122EE3989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nvisia-confidential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7E626B42-FBDB-4D7C-A029-63C96A8379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06" y="6114830"/>
            <a:ext cx="1599943" cy="60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567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72BEFA3-12A6-3346-A290-9E22FD375606}"/>
              </a:ext>
            </a:extLst>
          </p:cNvPr>
          <p:cNvSpPr/>
          <p:nvPr userDrawn="1"/>
        </p:nvSpPr>
        <p:spPr>
          <a:xfrm>
            <a:off x="0" y="0"/>
            <a:ext cx="199892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00F68174-8737-184E-B6CE-C57795839E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5000"/>
            <a:grayscl/>
          </a:blip>
          <a:srcRect l="-288" r="54375" b="19983"/>
          <a:stretch/>
        </p:blipFill>
        <p:spPr>
          <a:xfrm rot="10800000" flipH="1">
            <a:off x="1" y="-2"/>
            <a:ext cx="1998920" cy="6858001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3610A438-C8E5-174E-BB22-47895E573BF7}"/>
              </a:ext>
            </a:extLst>
          </p:cNvPr>
          <p:cNvSpPr/>
          <p:nvPr userDrawn="1"/>
        </p:nvSpPr>
        <p:spPr>
          <a:xfrm>
            <a:off x="575872" y="1991273"/>
            <a:ext cx="2875369" cy="2875455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1C1A366-DCCD-D148-9E4B-02C8BDF1943E}"/>
              </a:ext>
            </a:extLst>
          </p:cNvPr>
          <p:cNvSpPr/>
          <p:nvPr userDrawn="1"/>
        </p:nvSpPr>
        <p:spPr>
          <a:xfrm>
            <a:off x="667077" y="2077276"/>
            <a:ext cx="2703444" cy="2703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E0732C-C902-6948-A9C3-969E386650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3693" y="2704554"/>
            <a:ext cx="1858962" cy="14414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Table of Contents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2D1F8D1-576A-F441-94B3-00FE64E724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nvisia-confidential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FD1797C2-F885-4969-ADE1-5633449F82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06" y="6114830"/>
            <a:ext cx="1599943" cy="60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582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CA45FC9-FEE1-5742-AF47-F19DD63241FF}"/>
              </a:ext>
            </a:extLst>
          </p:cNvPr>
          <p:cNvSpPr/>
          <p:nvPr userDrawn="1"/>
        </p:nvSpPr>
        <p:spPr>
          <a:xfrm>
            <a:off x="1" y="0"/>
            <a:ext cx="288471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757A6CB7-8CC1-2B49-8AB0-ED731BECA2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5000"/>
            <a:grayscl/>
          </a:blip>
          <a:srcRect l="-289" r="34029" b="19983"/>
          <a:stretch/>
        </p:blipFill>
        <p:spPr>
          <a:xfrm rot="10800000" flipH="1">
            <a:off x="1" y="-1"/>
            <a:ext cx="2884714" cy="685800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8E8E97FE-3F94-EE4D-AD5C-5AC69F0EF8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3928" y="1298995"/>
            <a:ext cx="6958118" cy="1148642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2F9B5F25-817C-E744-9B52-A6D6846DC2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23926" y="2514070"/>
            <a:ext cx="6958117" cy="290303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1200"/>
              </a:spcBef>
              <a:buClr>
                <a:schemeClr val="accent3"/>
              </a:buClr>
              <a:buFont typeface="Wingdings" pitchFamily="2" charset="2"/>
              <a:buChar char="§"/>
              <a:defRPr sz="240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lnSpc>
                <a:spcPct val="100000"/>
              </a:lnSpc>
              <a:spcBef>
                <a:spcPts val="1200"/>
              </a:spcBef>
              <a:buClr>
                <a:schemeClr val="accent3"/>
              </a:buClr>
              <a:buFont typeface="Wingdings" pitchFamily="2" charset="2"/>
              <a:buChar char="§"/>
              <a:defRPr sz="200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lnSpc>
                <a:spcPct val="100000"/>
              </a:lnSpc>
              <a:spcBef>
                <a:spcPts val="1200"/>
              </a:spcBef>
              <a:buClr>
                <a:schemeClr val="accent3"/>
              </a:buClr>
              <a:buFont typeface="Wingdings" pitchFamily="2" charset="2"/>
              <a:buChar char="§"/>
              <a:defRPr sz="180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lnSpc>
                <a:spcPct val="100000"/>
              </a:lnSpc>
              <a:spcBef>
                <a:spcPts val="1200"/>
              </a:spcBef>
              <a:buClr>
                <a:schemeClr val="accent3"/>
              </a:buClr>
              <a:buFont typeface="Wingdings" pitchFamily="2" charset="2"/>
              <a:buChar char="§"/>
              <a:defRPr sz="160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lnSpc>
                <a:spcPct val="100000"/>
              </a:lnSpc>
              <a:spcBef>
                <a:spcPts val="1200"/>
              </a:spcBef>
              <a:buClr>
                <a:schemeClr val="accent3"/>
              </a:buClr>
              <a:buFont typeface="Wingdings" pitchFamily="2" charset="2"/>
              <a:buChar char="§"/>
              <a:defRPr sz="160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0B17DD4-5CAC-D24D-8351-CE13746D754E}"/>
              </a:ext>
            </a:extLst>
          </p:cNvPr>
          <p:cNvSpPr/>
          <p:nvPr userDrawn="1"/>
        </p:nvSpPr>
        <p:spPr>
          <a:xfrm>
            <a:off x="1440629" y="1507716"/>
            <a:ext cx="2884714" cy="2903025"/>
          </a:xfrm>
          <a:prstGeom prst="ellipse">
            <a:avLst/>
          </a:prstGeom>
          <a:noFill/>
          <a:ln w="22225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FEB05D54-5838-9642-BDC3-F8B4B68E88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11300" y="1572537"/>
            <a:ext cx="2746375" cy="2747963"/>
          </a:xfrm>
          <a:prstGeom prst="ellipse">
            <a:avLst/>
          </a:prstGeom>
          <a:solidFill>
            <a:schemeClr val="accent3"/>
          </a:solidFill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4E5BC9B-A9D8-FC43-A073-D948D319212F}"/>
              </a:ext>
            </a:extLst>
          </p:cNvPr>
          <p:cNvCxnSpPr>
            <a:cxnSpLocks/>
          </p:cNvCxnSpPr>
          <p:nvPr userDrawn="1"/>
        </p:nvCxnSpPr>
        <p:spPr>
          <a:xfrm>
            <a:off x="4723927" y="2327521"/>
            <a:ext cx="6958117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4A696C92-E639-1747-8B7E-8269375D0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err="1"/>
              <a:t>nvisia</a:t>
            </a:r>
            <a:r>
              <a:rPr lang="en-US"/>
              <a:t>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C91735F6-FD41-4DBC-94E4-054CBECF14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06" y="6114830"/>
            <a:ext cx="1599943" cy="60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2081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w/ Circ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8DDCDC8-B808-BD44-A37E-49B3939DC44A}"/>
              </a:ext>
            </a:extLst>
          </p:cNvPr>
          <p:cNvSpPr/>
          <p:nvPr userDrawn="1"/>
        </p:nvSpPr>
        <p:spPr>
          <a:xfrm>
            <a:off x="10178443" y="0"/>
            <a:ext cx="201355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77319A75-9CE6-444F-9CDC-C3DA41CD8D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5000"/>
            <a:grayscl/>
          </a:blip>
          <a:srcRect l="-288" r="54375" b="19983"/>
          <a:stretch/>
        </p:blipFill>
        <p:spPr>
          <a:xfrm flipH="1">
            <a:off x="10205032" y="-1"/>
            <a:ext cx="1998920" cy="6858001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9C112C34-47CF-6E48-93EF-54B896CCDF8F}"/>
              </a:ext>
            </a:extLst>
          </p:cNvPr>
          <p:cNvSpPr/>
          <p:nvPr userDrawn="1"/>
        </p:nvSpPr>
        <p:spPr>
          <a:xfrm>
            <a:off x="8689352" y="1991316"/>
            <a:ext cx="2875369" cy="2875369"/>
          </a:xfrm>
          <a:prstGeom prst="ellipse">
            <a:avLst/>
          </a:prstGeom>
          <a:noFill/>
          <a:ln w="19050">
            <a:solidFill>
              <a:srgbClr val="4A4B6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460B7D8-269A-654B-B49C-29687C0CDD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294" y="178575"/>
            <a:ext cx="7431724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3746FFB-2EA3-6A4F-9408-2C7926010F1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993" y="1375303"/>
            <a:ext cx="7431723" cy="4065472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00000"/>
              </a:lnSpc>
              <a:spcBef>
                <a:spcPts val="1200"/>
              </a:spcBef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00000"/>
              </a:lnSpc>
              <a:spcBef>
                <a:spcPts val="1200"/>
              </a:spcBef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00000"/>
              </a:lnSpc>
              <a:spcBef>
                <a:spcPts val="1200"/>
              </a:spcBef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00000"/>
              </a:lnSpc>
              <a:spcBef>
                <a:spcPts val="1200"/>
              </a:spcBef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43CD4B-0EBF-4948-92C5-62C78009B068}"/>
              </a:ext>
            </a:extLst>
          </p:cNvPr>
          <p:cNvCxnSpPr>
            <a:cxnSpLocks/>
          </p:cNvCxnSpPr>
          <p:nvPr userDrawn="1"/>
        </p:nvCxnSpPr>
        <p:spPr>
          <a:xfrm>
            <a:off x="191993" y="1183974"/>
            <a:ext cx="7421025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9AA41A8A-4181-F24C-A4ED-31CFD21A59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53848" y="2055017"/>
            <a:ext cx="2746375" cy="2747963"/>
          </a:xfrm>
          <a:prstGeom prst="ellipse">
            <a:avLst/>
          </a:prstGeom>
          <a:solidFill>
            <a:schemeClr val="tx1"/>
          </a:solidFill>
        </p:spPr>
        <p:txBody>
          <a:bodyPr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4A352BA-6988-4AD7-BDCC-CF0A1399D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35243" y="64035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err="1"/>
              <a:t>nvisia</a:t>
            </a:r>
            <a:r>
              <a:rPr lang="en-US"/>
              <a:t>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573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D7FBE9C6-C7C4-3540-8246-59ACADACD5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1308" y="31823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Team profiles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86D41E5-C705-8B4A-AF5F-5D40E326B77B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19456"/>
            <a:ext cx="10515600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E5DA44C-603A-7F45-AA50-F52AD747CD43}"/>
              </a:ext>
            </a:extLst>
          </p:cNvPr>
          <p:cNvGrpSpPr/>
          <p:nvPr userDrawn="1"/>
        </p:nvGrpSpPr>
        <p:grpSpPr>
          <a:xfrm>
            <a:off x="791308" y="1583806"/>
            <a:ext cx="5118060" cy="4285653"/>
            <a:chOff x="360733" y="1245876"/>
            <a:chExt cx="5471653" cy="428565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024E75-7B5B-8049-973A-072E245FC627}"/>
                </a:ext>
              </a:extLst>
            </p:cNvPr>
            <p:cNvSpPr/>
            <p:nvPr/>
          </p:nvSpPr>
          <p:spPr>
            <a:xfrm>
              <a:off x="360733" y="1245876"/>
              <a:ext cx="5471653" cy="4285653"/>
            </a:xfrm>
            <a:prstGeom prst="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FE82980-AD8D-FA43-9C8A-D77CFC2B4463}"/>
                </a:ext>
              </a:extLst>
            </p:cNvPr>
            <p:cNvSpPr/>
            <p:nvPr/>
          </p:nvSpPr>
          <p:spPr>
            <a:xfrm>
              <a:off x="454515" y="1336697"/>
              <a:ext cx="5298129" cy="41083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C1F0CE9-0671-7C4B-AB23-FA312C37196A}"/>
              </a:ext>
            </a:extLst>
          </p:cNvPr>
          <p:cNvCxnSpPr>
            <a:cxnSpLocks/>
          </p:cNvCxnSpPr>
          <p:nvPr userDrawn="1"/>
        </p:nvCxnSpPr>
        <p:spPr>
          <a:xfrm>
            <a:off x="1101132" y="2974839"/>
            <a:ext cx="4613049" cy="0"/>
          </a:xfrm>
          <a:prstGeom prst="line">
            <a:avLst/>
          </a:prstGeom>
          <a:ln w="12700">
            <a:solidFill>
              <a:schemeClr val="bg2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52230B9-F1F7-F948-8B8D-E7FC8B9AEE1D}"/>
              </a:ext>
            </a:extLst>
          </p:cNvPr>
          <p:cNvCxnSpPr>
            <a:cxnSpLocks/>
          </p:cNvCxnSpPr>
          <p:nvPr userDrawn="1"/>
        </p:nvCxnSpPr>
        <p:spPr>
          <a:xfrm flipV="1">
            <a:off x="6285507" y="2597153"/>
            <a:ext cx="5156216" cy="11723"/>
          </a:xfrm>
          <a:prstGeom prst="line">
            <a:avLst/>
          </a:prstGeom>
          <a:ln w="12700">
            <a:solidFill>
              <a:schemeClr val="bg2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570137AA-A687-F547-9A4A-E596A589E9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01726" y="3130550"/>
            <a:ext cx="4612456" cy="23955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9A9A8000-1318-BF4E-8527-FAE73A168CB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0888" y="1820760"/>
            <a:ext cx="984250" cy="984250"/>
          </a:xfrm>
          <a:solidFill>
            <a:schemeClr val="accent6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B58B9299-6391-3D4E-BCD2-11848D4028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65363" y="1820863"/>
            <a:ext cx="1560512" cy="9842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9C7F1ECA-29F3-474A-8BBC-B091082E9C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84832" y="1820863"/>
            <a:ext cx="1560512" cy="9842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Expertise: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3A4E7C0-2400-9445-B3FE-EF71843811F4}"/>
              </a:ext>
            </a:extLst>
          </p:cNvPr>
          <p:cNvGrpSpPr/>
          <p:nvPr userDrawn="1"/>
        </p:nvGrpSpPr>
        <p:grpSpPr>
          <a:xfrm>
            <a:off x="6207871" y="1583806"/>
            <a:ext cx="5118060" cy="4285653"/>
            <a:chOff x="360733" y="1245876"/>
            <a:chExt cx="5471653" cy="4285653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B552056-413C-3646-A412-90733B8D4B41}"/>
                </a:ext>
              </a:extLst>
            </p:cNvPr>
            <p:cNvSpPr/>
            <p:nvPr/>
          </p:nvSpPr>
          <p:spPr>
            <a:xfrm>
              <a:off x="360733" y="1245876"/>
              <a:ext cx="5471653" cy="4285653"/>
            </a:xfrm>
            <a:prstGeom prst="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DA5076A-48D4-3B4C-916D-CBAC43E2F9BB}"/>
                </a:ext>
              </a:extLst>
            </p:cNvPr>
            <p:cNvSpPr/>
            <p:nvPr/>
          </p:nvSpPr>
          <p:spPr>
            <a:xfrm>
              <a:off x="454515" y="1336697"/>
              <a:ext cx="5298129" cy="41083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9B03621-F289-934B-8F5D-268B0444589F}"/>
              </a:ext>
            </a:extLst>
          </p:cNvPr>
          <p:cNvCxnSpPr>
            <a:cxnSpLocks/>
          </p:cNvCxnSpPr>
          <p:nvPr userDrawn="1"/>
        </p:nvCxnSpPr>
        <p:spPr>
          <a:xfrm>
            <a:off x="6498080" y="2974839"/>
            <a:ext cx="4613049" cy="0"/>
          </a:xfrm>
          <a:prstGeom prst="line">
            <a:avLst/>
          </a:prstGeom>
          <a:ln w="12700">
            <a:solidFill>
              <a:schemeClr val="bg2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34">
            <a:extLst>
              <a:ext uri="{FF2B5EF4-FFF2-40B4-BE49-F238E27FC236}">
                <a16:creationId xmlns:a16="http://schemas.microsoft.com/office/drawing/2014/main" id="{7C589AEB-372B-9044-AA1B-1537BE7350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98674" y="3130550"/>
            <a:ext cx="4612456" cy="23955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0" name="Picture Placeholder 37">
            <a:extLst>
              <a:ext uri="{FF2B5EF4-FFF2-40B4-BE49-F238E27FC236}">
                <a16:creationId xmlns:a16="http://schemas.microsoft.com/office/drawing/2014/main" id="{61658283-3701-4E47-94DD-872E7C0A4D3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37836" y="1820760"/>
            <a:ext cx="984250" cy="984250"/>
          </a:xfrm>
          <a:solidFill>
            <a:schemeClr val="accent6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1" name="Text Placeholder 39">
            <a:extLst>
              <a:ext uri="{FF2B5EF4-FFF2-40B4-BE49-F238E27FC236}">
                <a16:creationId xmlns:a16="http://schemas.microsoft.com/office/drawing/2014/main" id="{78EE20FA-A670-B041-82D7-CE73048435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62311" y="1820863"/>
            <a:ext cx="1560512" cy="9842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52" name="Text Placeholder 39">
            <a:extLst>
              <a:ext uri="{FF2B5EF4-FFF2-40B4-BE49-F238E27FC236}">
                <a16:creationId xmlns:a16="http://schemas.microsoft.com/office/drawing/2014/main" id="{F6E342EA-BCFA-384D-AE3B-4F43752A98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81780" y="1820863"/>
            <a:ext cx="1560512" cy="9842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Expertise:</a:t>
            </a:r>
          </a:p>
        </p:txBody>
      </p:sp>
      <p:sp>
        <p:nvSpPr>
          <p:cNvPr id="53" name="Slide Number Placeholder 5">
            <a:extLst>
              <a:ext uri="{FF2B5EF4-FFF2-40B4-BE49-F238E27FC236}">
                <a16:creationId xmlns:a16="http://schemas.microsoft.com/office/drawing/2014/main" id="{1C5C85BC-DCD1-3D4D-ACD1-694EF9290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err="1"/>
              <a:t>nvisia</a:t>
            </a:r>
            <a:r>
              <a:rPr lang="en-US"/>
              <a:t>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837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18B97-579E-6C46-B68A-BAB4AFA83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722" y="136526"/>
            <a:ext cx="11146666" cy="8573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6C8C8-9A2D-ED4E-B310-B7B8A6622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6340" y="869214"/>
            <a:ext cx="10512424" cy="8239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1" spc="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6FAD20-B09C-044B-B274-2CFFD2FEC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6340" y="1550506"/>
            <a:ext cx="11146666" cy="402632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000"/>
            </a:lvl1pPr>
            <a:lvl2pPr>
              <a:lnSpc>
                <a:spcPct val="100000"/>
              </a:lnSpc>
              <a:spcBef>
                <a:spcPts val="1200"/>
              </a:spcBef>
              <a:defRPr sz="1800"/>
            </a:lvl2pPr>
            <a:lvl3pPr>
              <a:lnSpc>
                <a:spcPct val="100000"/>
              </a:lnSpc>
              <a:spcBef>
                <a:spcPts val="1200"/>
              </a:spcBef>
              <a:defRPr sz="1600"/>
            </a:lvl3pPr>
            <a:lvl4pPr>
              <a:lnSpc>
                <a:spcPct val="100000"/>
              </a:lnSpc>
              <a:spcBef>
                <a:spcPts val="1200"/>
              </a:spcBef>
              <a:defRPr sz="1400"/>
            </a:lvl4pPr>
            <a:lvl5pPr>
              <a:lnSpc>
                <a:spcPct val="100000"/>
              </a:lnSpc>
              <a:spcBef>
                <a:spcPts val="1200"/>
              </a:spcBef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68BCA2-1DB7-9D44-83CF-B879A650EA7A}"/>
              </a:ext>
            </a:extLst>
          </p:cNvPr>
          <p:cNvCxnSpPr>
            <a:cxnSpLocks/>
          </p:cNvCxnSpPr>
          <p:nvPr userDrawn="1"/>
        </p:nvCxnSpPr>
        <p:spPr>
          <a:xfrm>
            <a:off x="207134" y="1021894"/>
            <a:ext cx="11145078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F7BD6CE-453C-CB4F-A733-30128FFE0B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err="1"/>
              <a:t>nvisia</a:t>
            </a:r>
            <a:r>
              <a:rPr lang="en-US"/>
              <a:t>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091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F7BD6CE-453C-CB4F-A733-30128FFE0B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37374" y="632653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err="1"/>
              <a:t>nvisia</a:t>
            </a:r>
            <a:r>
              <a:rPr lang="en-US"/>
              <a:t>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31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itle Slide With Dots &amp; Client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7AB55488-EFE1-3C4E-B07B-042D5B3A74A0}"/>
              </a:ext>
            </a:extLst>
          </p:cNvPr>
          <p:cNvSpPr/>
          <p:nvPr userDrawn="1"/>
        </p:nvSpPr>
        <p:spPr>
          <a:xfrm>
            <a:off x="9316528" y="-552091"/>
            <a:ext cx="3243220" cy="3245596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51301D5-E946-D94F-8724-7368A5E16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711" y="3170817"/>
            <a:ext cx="8120271" cy="714795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20B141C-9E8D-DB43-AF71-D501407B6C1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22711" y="4005526"/>
            <a:ext cx="8120271" cy="714796"/>
          </a:xfrm>
        </p:spPr>
        <p:txBody>
          <a:bodyPr>
            <a:normAutofit/>
          </a:bodyPr>
          <a:lstStyle>
            <a:lvl1pPr marL="0" indent="0">
              <a:buNone/>
              <a:defRPr lang="en-US" sz="1600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B3CC75-635C-344F-BFDA-A35A26015AA3}"/>
              </a:ext>
            </a:extLst>
          </p:cNvPr>
          <p:cNvCxnSpPr>
            <a:cxnSpLocks/>
          </p:cNvCxnSpPr>
          <p:nvPr userDrawn="1"/>
        </p:nvCxnSpPr>
        <p:spPr>
          <a:xfrm>
            <a:off x="2830445" y="3885612"/>
            <a:ext cx="8002858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023447C2-E33E-BB47-A826-2191CBCE3F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30445" y="2791027"/>
            <a:ext cx="8132529" cy="291907"/>
          </a:xfrm>
        </p:spPr>
        <p:txBody>
          <a:bodyPr>
            <a:normAutofit/>
          </a:bodyPr>
          <a:lstStyle>
            <a:lvl1pPr marL="0" indent="0">
              <a:buNone/>
              <a:defRPr lang="en-US" sz="1600" b="1" kern="1200" spc="300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80C2228-3554-5940-B956-BA9B7C40F03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065531" y="411151"/>
            <a:ext cx="1745214" cy="1570383"/>
          </a:xfrm>
          <a:solidFill>
            <a:schemeClr val="accent2">
              <a:lumMod val="9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Client logo here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E70CDD-B653-4953-ADD2-3045C403319B}"/>
              </a:ext>
            </a:extLst>
          </p:cNvPr>
          <p:cNvSpPr/>
          <p:nvPr userDrawn="1"/>
        </p:nvSpPr>
        <p:spPr>
          <a:xfrm>
            <a:off x="167054" y="5864469"/>
            <a:ext cx="1107831" cy="822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9A1483BC-5D40-4680-A117-9C3E4F1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086" y="5939101"/>
            <a:ext cx="2080262" cy="787126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42F049F-1400-414B-B4C2-48AAF3DD08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-2" b="2101"/>
          <a:stretch/>
        </p:blipFill>
        <p:spPr>
          <a:xfrm rot="10800000" flipH="1">
            <a:off x="118775" y="-436093"/>
            <a:ext cx="3809373" cy="734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49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 with open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18B97-579E-6C46-B68A-BAB4AFA83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502" y="216038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68BCA2-1DB7-9D44-83CF-B879A650EA7A}"/>
              </a:ext>
            </a:extLst>
          </p:cNvPr>
          <p:cNvCxnSpPr>
            <a:cxnSpLocks/>
          </p:cNvCxnSpPr>
          <p:nvPr userDrawn="1"/>
        </p:nvCxnSpPr>
        <p:spPr>
          <a:xfrm>
            <a:off x="231914" y="1270369"/>
            <a:ext cx="10515600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F7BD6CE-453C-CB4F-A733-30128FFE0B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err="1"/>
              <a:t>nvisia</a:t>
            </a:r>
            <a:r>
              <a:rPr lang="en-US"/>
              <a:t>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3298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18B97-579E-6C46-B68A-BAB4AFA83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18" y="206099"/>
            <a:ext cx="1141516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6C8C8-9A2D-ED4E-B310-B7B8A6622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318" y="1522137"/>
            <a:ext cx="5617761" cy="8239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1" spc="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6FAD20-B09C-044B-B274-2CFFD2FEC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3318" y="2157206"/>
            <a:ext cx="5617761" cy="36845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000"/>
            </a:lvl1pPr>
            <a:lvl2pPr>
              <a:lnSpc>
                <a:spcPct val="100000"/>
              </a:lnSpc>
              <a:spcBef>
                <a:spcPts val="1200"/>
              </a:spcBef>
              <a:defRPr sz="1800"/>
            </a:lvl2pPr>
            <a:lvl3pPr>
              <a:lnSpc>
                <a:spcPct val="100000"/>
              </a:lnSpc>
              <a:spcBef>
                <a:spcPts val="1200"/>
              </a:spcBef>
              <a:defRPr sz="1600"/>
            </a:lvl3pPr>
            <a:lvl4pPr>
              <a:lnSpc>
                <a:spcPct val="100000"/>
              </a:lnSpc>
              <a:spcBef>
                <a:spcPts val="1200"/>
              </a:spcBef>
              <a:defRPr sz="1400"/>
            </a:lvl4pPr>
            <a:lvl5pPr>
              <a:lnSpc>
                <a:spcPct val="100000"/>
              </a:lnSpc>
              <a:spcBef>
                <a:spcPts val="1200"/>
              </a:spcBef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E832E3-DB1E-B44C-B471-9B4BCEACD9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33051" y="1522137"/>
            <a:ext cx="5645427" cy="8239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1" spc="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97C0AF-1DCA-DB49-9C9B-E6BC78F48C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33051" y="2157206"/>
            <a:ext cx="5645427" cy="36845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000"/>
            </a:lvl1pPr>
            <a:lvl2pPr>
              <a:lnSpc>
                <a:spcPct val="100000"/>
              </a:lnSpc>
              <a:spcBef>
                <a:spcPts val="1200"/>
              </a:spcBef>
              <a:defRPr sz="1800"/>
            </a:lvl2pPr>
            <a:lvl3pPr>
              <a:lnSpc>
                <a:spcPct val="100000"/>
              </a:lnSpc>
              <a:spcBef>
                <a:spcPts val="1200"/>
              </a:spcBef>
              <a:defRPr sz="1600"/>
            </a:lvl3pPr>
            <a:lvl4pPr>
              <a:lnSpc>
                <a:spcPct val="100000"/>
              </a:lnSpc>
              <a:spcBef>
                <a:spcPts val="1200"/>
              </a:spcBef>
              <a:defRPr sz="1400"/>
            </a:lvl4pPr>
            <a:lvl5pPr>
              <a:lnSpc>
                <a:spcPct val="100000"/>
              </a:lnSpc>
              <a:spcBef>
                <a:spcPts val="1200"/>
              </a:spcBef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68BCA2-1DB7-9D44-83CF-B879A650EA7A}"/>
              </a:ext>
            </a:extLst>
          </p:cNvPr>
          <p:cNvCxnSpPr>
            <a:cxnSpLocks/>
          </p:cNvCxnSpPr>
          <p:nvPr userDrawn="1"/>
        </p:nvCxnSpPr>
        <p:spPr>
          <a:xfrm>
            <a:off x="261730" y="1260430"/>
            <a:ext cx="11415160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F7BD6CE-453C-CB4F-A733-30128FFE0B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err="1"/>
              <a:t>nvisia</a:t>
            </a:r>
            <a:r>
              <a:rPr lang="en-US"/>
              <a:t>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9400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3">
            <a:extLst>
              <a:ext uri="{FF2B5EF4-FFF2-40B4-BE49-F238E27FC236}">
                <a16:creationId xmlns:a16="http://schemas.microsoft.com/office/drawing/2014/main" id="{F11737E7-2063-3D4C-A38C-DD5D0E2A9CDB}"/>
              </a:ext>
            </a:extLst>
          </p:cNvPr>
          <p:cNvSpPr/>
          <p:nvPr userDrawn="1"/>
        </p:nvSpPr>
        <p:spPr>
          <a:xfrm>
            <a:off x="0" y="0"/>
            <a:ext cx="12188952" cy="6857998"/>
          </a:xfrm>
          <a:prstGeom prst="rect">
            <a:avLst/>
          </a:prstGeom>
          <a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98D56A87-65E4-6E42-9073-7B5BD55E0313}"/>
              </a:ext>
            </a:extLst>
          </p:cNvPr>
          <p:cNvSpPr/>
          <p:nvPr userDrawn="1"/>
        </p:nvSpPr>
        <p:spPr>
          <a:xfrm>
            <a:off x="0" y="0"/>
            <a:ext cx="12183137" cy="6879018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8477306-EAD2-304E-8409-6057AC0A7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714" y="2933073"/>
            <a:ext cx="10746431" cy="1354777"/>
          </a:xfrm>
        </p:spPr>
        <p:txBody>
          <a:bodyPr anchor="t">
            <a:normAutofit/>
          </a:bodyPr>
          <a:lstStyle>
            <a:lvl1pPr algn="ctr">
              <a:defRPr sz="5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F54BE2C-92F4-FA41-8214-1F17621EDC8B}"/>
              </a:ext>
            </a:extLst>
          </p:cNvPr>
          <p:cNvGrpSpPr/>
          <p:nvPr userDrawn="1"/>
        </p:nvGrpSpPr>
        <p:grpSpPr>
          <a:xfrm>
            <a:off x="5381541" y="1032849"/>
            <a:ext cx="1354777" cy="1354777"/>
            <a:chOff x="5531288" y="617115"/>
            <a:chExt cx="1354777" cy="135477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AF1A762-0966-2E4A-BDA8-FC7795345F76}"/>
                </a:ext>
              </a:extLst>
            </p:cNvPr>
            <p:cNvGrpSpPr/>
            <p:nvPr userDrawn="1"/>
          </p:nvGrpSpPr>
          <p:grpSpPr>
            <a:xfrm>
              <a:off x="5792508" y="879273"/>
              <a:ext cx="832339" cy="830464"/>
              <a:chOff x="5792508" y="879273"/>
              <a:chExt cx="832339" cy="830464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DE04EF2-70A4-5345-B276-175917D9D5FC}"/>
                  </a:ext>
                </a:extLst>
              </p:cNvPr>
              <p:cNvSpPr/>
              <p:nvPr userDrawn="1"/>
            </p:nvSpPr>
            <p:spPr>
              <a:xfrm>
                <a:off x="5792508" y="879273"/>
                <a:ext cx="832339" cy="83046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4DF18382-932B-8A4B-848D-5D190398BD65}"/>
                  </a:ext>
                </a:extLst>
              </p:cNvPr>
              <p:cNvSpPr/>
              <p:nvPr userDrawn="1"/>
            </p:nvSpPr>
            <p:spPr>
              <a:xfrm>
                <a:off x="5840687" y="926315"/>
                <a:ext cx="735980" cy="736379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pic>
          <p:nvPicPr>
            <p:cNvPr id="19" name="Graphic 18" descr="Quotes">
              <a:extLst>
                <a:ext uri="{FF2B5EF4-FFF2-40B4-BE49-F238E27FC236}">
                  <a16:creationId xmlns:a16="http://schemas.microsoft.com/office/drawing/2014/main" id="{51471F9D-13DB-D743-87DC-6C92AABCC8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31288" y="617115"/>
              <a:ext cx="1354777" cy="1354777"/>
            </a:xfrm>
            <a:prstGeom prst="rect">
              <a:avLst/>
            </a:prstGeom>
          </p:spPr>
        </p:pic>
      </p:grp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27704C99-A62D-DB4D-B4BD-AD8BC8E23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err="1"/>
              <a:t>nvisia</a:t>
            </a:r>
            <a:r>
              <a:rPr lang="en-US"/>
              <a:t>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2" name="Picture 21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39086BFB-E325-4933-AAC6-4EB499E28E8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8" y="6115994"/>
            <a:ext cx="1600200" cy="60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4813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FFBDC3B7-0E57-FC49-8E5A-FBE34C5194D8}"/>
              </a:ext>
            </a:extLst>
          </p:cNvPr>
          <p:cNvSpPr/>
          <p:nvPr userDrawn="1"/>
        </p:nvSpPr>
        <p:spPr>
          <a:xfrm>
            <a:off x="8862" y="0"/>
            <a:ext cx="12188952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D330F058-9AC2-FC4F-BD52-ED8A28A3B666}"/>
              </a:ext>
            </a:extLst>
          </p:cNvPr>
          <p:cNvSpPr/>
          <p:nvPr userDrawn="1"/>
        </p:nvSpPr>
        <p:spPr>
          <a:xfrm>
            <a:off x="-19968" y="2"/>
            <a:ext cx="12188952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3E4ADEED-D46B-4545-80A1-F23EE570B841}"/>
              </a:ext>
            </a:extLst>
          </p:cNvPr>
          <p:cNvSpPr/>
          <p:nvPr userDrawn="1"/>
        </p:nvSpPr>
        <p:spPr>
          <a:xfrm>
            <a:off x="-19968" y="0"/>
            <a:ext cx="12335538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90194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2605500-6187-A344-A552-2180F1EC49B5}"/>
              </a:ext>
            </a:extLst>
          </p:cNvPr>
          <p:cNvGrpSpPr/>
          <p:nvPr userDrawn="1"/>
        </p:nvGrpSpPr>
        <p:grpSpPr>
          <a:xfrm>
            <a:off x="5507786" y="998995"/>
            <a:ext cx="1223318" cy="1186249"/>
            <a:chOff x="5603416" y="668022"/>
            <a:chExt cx="1211747" cy="1121321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3DD7CC1-DBD2-684D-BC88-145F6FACAFA5}"/>
                </a:ext>
              </a:extLst>
            </p:cNvPr>
            <p:cNvSpPr/>
            <p:nvPr/>
          </p:nvSpPr>
          <p:spPr>
            <a:xfrm>
              <a:off x="5795051" y="809217"/>
              <a:ext cx="813013" cy="815726"/>
            </a:xfrm>
            <a:prstGeom prst="ellipse">
              <a:avLst/>
            </a:prstGeom>
            <a:noFill/>
            <a:ln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0AF40AB-1A0E-394E-9263-0A9F5EDF3222}"/>
                </a:ext>
              </a:extLst>
            </p:cNvPr>
            <p:cNvSpPr/>
            <p:nvPr/>
          </p:nvSpPr>
          <p:spPr>
            <a:xfrm>
              <a:off x="5833567" y="848890"/>
              <a:ext cx="735980" cy="73637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pic>
          <p:nvPicPr>
            <p:cNvPr id="18" name="Graphic 17" descr="Quotes">
              <a:extLst>
                <a:ext uri="{FF2B5EF4-FFF2-40B4-BE49-F238E27FC236}">
                  <a16:creationId xmlns:a16="http://schemas.microsoft.com/office/drawing/2014/main" id="{F92228F3-7CCB-F542-BF9B-3A613238FD5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8171" t="9473" r="6152" b="7759"/>
            <a:stretch/>
          </p:blipFill>
          <p:spPr>
            <a:xfrm>
              <a:off x="5603416" y="668022"/>
              <a:ext cx="1211747" cy="1121321"/>
            </a:xfrm>
            <a:prstGeom prst="rect">
              <a:avLst/>
            </a:prstGeom>
            <a:effectLst/>
          </p:spPr>
        </p:pic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29D66726-A827-C646-B914-72C4329230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4589" y="2778369"/>
            <a:ext cx="9962820" cy="1472995"/>
          </a:xfrm>
        </p:spPr>
        <p:txBody>
          <a:bodyPr anchor="t">
            <a:normAutofit/>
          </a:bodyPr>
          <a:lstStyle>
            <a:lvl1pPr algn="ctr">
              <a:defRPr sz="5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CD77927C-65DE-A042-8115-36C7B76DF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err="1"/>
              <a:t>nvisia</a:t>
            </a:r>
            <a:r>
              <a:rPr lang="en-US"/>
              <a:t>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0" name="Picture 19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08F1EB94-C563-4C33-ACFA-BA1EC794018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8" y="6115994"/>
            <a:ext cx="1600200" cy="60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680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3626E6-10EC-B446-AE9B-7C8293D4E7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F09E6C-FDCA-BA4B-ABCC-B9AA0C3CF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3E14D9-F440-3840-84E6-4FA0C9706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94123-345D-5143-829C-81D9BA7A87F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D2D530F8-CFCE-BE43-811F-2A2424EB6A19}"/>
              </a:ext>
            </a:extLst>
          </p:cNvPr>
          <p:cNvSpPr/>
          <p:nvPr userDrawn="1"/>
        </p:nvSpPr>
        <p:spPr>
          <a:xfrm>
            <a:off x="8862" y="0"/>
            <a:ext cx="12188952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E4A476C9-01E6-F64F-9A0F-42B2AFB0BFB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90194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89C2C40-CBFB-4748-923A-BFDBA6CCE0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815" y="2301011"/>
            <a:ext cx="9962820" cy="2255974"/>
          </a:xfrm>
        </p:spPr>
        <p:txBody>
          <a:bodyPr anchor="ctr">
            <a:normAutofit/>
          </a:bodyPr>
          <a:lstStyle>
            <a:lvl1pPr algn="ctr">
              <a:defRPr sz="5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9" name="Picture 8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3A92820B-8BCF-4A7B-B4C6-2AB207491E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8" y="6115994"/>
            <a:ext cx="1600200" cy="605481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B84A2E1-7BF5-8846-96FF-B01FF6937FF7}"/>
              </a:ext>
            </a:extLst>
          </p:cNvPr>
          <p:cNvSpPr txBox="1">
            <a:spLocks/>
          </p:cNvSpPr>
          <p:nvPr userDrawn="1"/>
        </p:nvSpPr>
        <p:spPr>
          <a:xfrm>
            <a:off x="8763000" y="63103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nvisia-confidential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2091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3">
            <a:extLst>
              <a:ext uri="{FF2B5EF4-FFF2-40B4-BE49-F238E27FC236}">
                <a16:creationId xmlns:a16="http://schemas.microsoft.com/office/drawing/2014/main" id="{F11737E7-2063-3D4C-A38C-DD5D0E2A9CDB}"/>
              </a:ext>
            </a:extLst>
          </p:cNvPr>
          <p:cNvSpPr/>
          <p:nvPr userDrawn="1"/>
        </p:nvSpPr>
        <p:spPr>
          <a:xfrm>
            <a:off x="0" y="0"/>
            <a:ext cx="12188952" cy="6857998"/>
          </a:xfrm>
          <a:prstGeom prst="rect">
            <a:avLst/>
          </a:prstGeom>
          <a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98D56A87-65E4-6E42-9073-7B5BD55E0313}"/>
              </a:ext>
            </a:extLst>
          </p:cNvPr>
          <p:cNvSpPr/>
          <p:nvPr userDrawn="1"/>
        </p:nvSpPr>
        <p:spPr>
          <a:xfrm>
            <a:off x="8863" y="0"/>
            <a:ext cx="12183137" cy="6879018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27704C99-A62D-DB4D-B4BD-AD8BC8E23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err="1"/>
              <a:t>nvisia</a:t>
            </a:r>
            <a:r>
              <a:rPr lang="en-US"/>
              <a:t>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2" name="Picture 21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39086BFB-E325-4933-AAC6-4EB499E28E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8" y="6115994"/>
            <a:ext cx="1600200" cy="60548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02D8596-BD54-AB40-B8DD-0A21415421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815" y="2301011"/>
            <a:ext cx="9962820" cy="2255974"/>
          </a:xfrm>
        </p:spPr>
        <p:txBody>
          <a:bodyPr anchor="ctr">
            <a:normAutofit/>
          </a:bodyPr>
          <a:lstStyle>
            <a:lvl1pPr algn="ctr">
              <a:defRPr sz="5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179105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A1D1F43-245F-E140-AFDF-3F8A8A304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1341"/>
            <a:ext cx="10515600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901DFF-4DDF-034B-BFA4-8035C0AC6B0E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7627"/>
            <a:ext cx="10515600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69374D70-47E6-3347-BC55-3013B36A62C1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8200" y="1596904"/>
            <a:ext cx="10494963" cy="3889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17308AA-0003-7140-918D-97E2C319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nvisia-confidential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CBD21E6E-2F2C-44EB-9FBD-1D15633A9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8" y="6115994"/>
            <a:ext cx="1637264" cy="61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349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8B3CA73-CD2A-A64B-A6CB-A586279DA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1852" y="232765"/>
            <a:ext cx="11111948" cy="885714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title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71E5A4B-C68D-CF4A-8D86-4480F3041B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1851" y="1245332"/>
            <a:ext cx="5716989" cy="42976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00000"/>
              </a:lnSpc>
              <a:spcBef>
                <a:spcPts val="1200"/>
              </a:spcBef>
              <a:defRPr sz="160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00000"/>
              </a:lnSpc>
              <a:spcBef>
                <a:spcPts val="1200"/>
              </a:spcBef>
              <a:defRPr sz="160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00000"/>
              </a:lnSpc>
              <a:spcBef>
                <a:spcPts val="1200"/>
              </a:spcBef>
              <a:defRPr sz="160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00000"/>
              </a:lnSpc>
              <a:spcBef>
                <a:spcPts val="1200"/>
              </a:spcBef>
              <a:defRPr sz="160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319B75E-314D-8F4E-BE55-2E2C3A69A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33160" y="1245332"/>
            <a:ext cx="5120640" cy="4297680"/>
          </a:xfrm>
          <a:solidFill>
            <a:schemeClr val="accent6"/>
          </a:solidFill>
          <a:ln w="19050">
            <a:noFill/>
            <a:prstDash val="sysDash"/>
          </a:ln>
        </p:spPr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BF2BE8-55F4-EA40-8E79-4EBB175E2FC7}"/>
              </a:ext>
            </a:extLst>
          </p:cNvPr>
          <p:cNvCxnSpPr>
            <a:cxnSpLocks/>
          </p:cNvCxnSpPr>
          <p:nvPr userDrawn="1"/>
        </p:nvCxnSpPr>
        <p:spPr>
          <a:xfrm>
            <a:off x="241852" y="1118478"/>
            <a:ext cx="10515600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EB427DB-A040-574D-A071-24DA756A81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nvisia-confidential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2234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ackground Contact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4100F5-4E21-4343-AD87-EBAC350DF0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 flipH="1">
            <a:off x="7941416" y="-591391"/>
            <a:ext cx="4098184" cy="7810516"/>
          </a:xfrm>
          <a:prstGeom prst="rect">
            <a:avLst/>
          </a:prstGeom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E983D4B-F8F6-40F1-8253-BF98F2734F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62037" y="2747073"/>
            <a:ext cx="3076576" cy="77787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contact details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CD74346-E323-4A94-8CAD-52D7B1440F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01726" y="2747073"/>
            <a:ext cx="3076576" cy="77787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contact details</a:t>
            </a:r>
          </a:p>
        </p:txBody>
      </p:sp>
      <p:pic>
        <p:nvPicPr>
          <p:cNvPr id="14" name="Picture 13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B788E3CF-E985-4D48-9EB1-335087C5CC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27" y="6125933"/>
            <a:ext cx="1600200" cy="60548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C38218C-D0BB-4C28-B8F7-68E57950D2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2037" y="1225306"/>
            <a:ext cx="10515600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8568379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Background 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4">
            <a:extLst>
              <a:ext uri="{FF2B5EF4-FFF2-40B4-BE49-F238E27FC236}">
                <a16:creationId xmlns:a16="http://schemas.microsoft.com/office/drawing/2014/main" id="{AE7B7860-12C1-0C47-981F-DC54C87C24F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2F75294-5EB8-4188-BAA7-29C04CB814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62037" y="2747073"/>
            <a:ext cx="3076576" cy="77787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contact details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1182820-09AF-4D6F-B1C2-26201EBBAF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01726" y="2747073"/>
            <a:ext cx="3076576" cy="77787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contact details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CC8441-1F08-45E2-98E8-2E3EE94C9A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 flipH="1">
            <a:off x="7941416" y="-591391"/>
            <a:ext cx="4098184" cy="7810516"/>
          </a:xfrm>
          <a:prstGeom prst="rect">
            <a:avLst/>
          </a:prstGeom>
        </p:spPr>
      </p:pic>
      <p:pic>
        <p:nvPicPr>
          <p:cNvPr id="11" name="Picture 10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06C8AA83-F590-4DE0-8059-AD2E5452E1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8" y="6115994"/>
            <a:ext cx="1600200" cy="60548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6F4EC4D-8778-45EE-AD81-F31C55E6E4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2037" y="1225306"/>
            <a:ext cx="10515600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559074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/Image &amp; Client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itting in a room&#10;&#10;Description automatically generated">
            <a:extLst>
              <a:ext uri="{FF2B5EF4-FFF2-40B4-BE49-F238E27FC236}">
                <a16:creationId xmlns:a16="http://schemas.microsoft.com/office/drawing/2014/main" id="{34AE3F8D-5DCC-4281-8356-DB7A7CA2A7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227" t="3605" r="227"/>
          <a:stretch/>
        </p:blipFill>
        <p:spPr>
          <a:xfrm>
            <a:off x="-21106" y="0"/>
            <a:ext cx="12213106" cy="6857999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2F89069-1186-403E-B938-CA02CC682ABA}"/>
              </a:ext>
            </a:extLst>
          </p:cNvPr>
          <p:cNvSpPr/>
          <p:nvPr userDrawn="1"/>
        </p:nvSpPr>
        <p:spPr>
          <a:xfrm>
            <a:off x="21425" y="0"/>
            <a:ext cx="12170575" cy="6858000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B3CC75-635C-344F-BFDA-A35A26015AA3}"/>
              </a:ext>
            </a:extLst>
          </p:cNvPr>
          <p:cNvCxnSpPr>
            <a:cxnSpLocks/>
          </p:cNvCxnSpPr>
          <p:nvPr userDrawn="1"/>
        </p:nvCxnSpPr>
        <p:spPr>
          <a:xfrm>
            <a:off x="2830445" y="3885612"/>
            <a:ext cx="8002858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358BA88-47D0-45FE-A614-E340E8358682}"/>
              </a:ext>
            </a:extLst>
          </p:cNvPr>
          <p:cNvSpPr/>
          <p:nvPr userDrawn="1"/>
        </p:nvSpPr>
        <p:spPr>
          <a:xfrm>
            <a:off x="6596" y="-723330"/>
            <a:ext cx="9150283" cy="604578"/>
          </a:xfrm>
          <a:prstGeom prst="rect">
            <a:avLst/>
          </a:prstGeom>
          <a:solidFill>
            <a:srgbClr val="777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To Insert custom background behind squares</a:t>
            </a:r>
            <a:r>
              <a:rPr lang="en-US" sz="1050" baseline="0"/>
              <a:t> go to the </a:t>
            </a:r>
            <a:r>
              <a:rPr lang="en-US" sz="1050" b="1" baseline="0"/>
              <a:t>View</a:t>
            </a:r>
            <a:r>
              <a:rPr lang="en-US" sz="1050" baseline="0"/>
              <a:t> in toolbar above and select </a:t>
            </a:r>
            <a:r>
              <a:rPr lang="en-US" sz="1050" b="1" baseline="0"/>
              <a:t>Slide Master</a:t>
            </a:r>
            <a:br>
              <a:rPr lang="en-US" sz="1050" baseline="0"/>
            </a:br>
            <a:r>
              <a:rPr lang="en-US" sz="1050" baseline="0"/>
              <a:t>Follow instructions to the left</a:t>
            </a:r>
            <a:endParaRPr lang="en-US" sz="1050"/>
          </a:p>
        </p:txBody>
      </p:sp>
      <p:sp>
        <p:nvSpPr>
          <p:cNvPr id="18" name="Rectangular Callout 29">
            <a:extLst>
              <a:ext uri="{FF2B5EF4-FFF2-40B4-BE49-F238E27FC236}">
                <a16:creationId xmlns:a16="http://schemas.microsoft.com/office/drawing/2014/main" id="{47954DDA-0D9B-44F3-8D21-0864D8ECE6DA}"/>
              </a:ext>
            </a:extLst>
          </p:cNvPr>
          <p:cNvSpPr/>
          <p:nvPr userDrawn="1"/>
        </p:nvSpPr>
        <p:spPr>
          <a:xfrm>
            <a:off x="-1765005" y="-522514"/>
            <a:ext cx="1626781" cy="1436568"/>
          </a:xfrm>
          <a:prstGeom prst="wedgeRectCallout">
            <a:avLst>
              <a:gd name="adj1" fmla="val 49755"/>
              <a:gd name="adj2" fmla="val 701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050"/>
              <a:t>1. To add a custom background image go to </a:t>
            </a:r>
            <a:r>
              <a:rPr lang="en-US" sz="1050" b="1"/>
              <a:t>INSERT</a:t>
            </a:r>
            <a:r>
              <a:rPr lang="en-US" sz="1050"/>
              <a:t> &gt;&gt; </a:t>
            </a:r>
            <a:r>
              <a:rPr lang="en-US" sz="1050" b="1"/>
              <a:t>PICTURE</a:t>
            </a:r>
            <a:r>
              <a:rPr lang="en-US" sz="1050"/>
              <a:t> in the toolbar above. Select your</a:t>
            </a:r>
            <a:r>
              <a:rPr lang="en-US" sz="1050" baseline="0"/>
              <a:t> </a:t>
            </a:r>
            <a:r>
              <a:rPr lang="en-US" sz="1050"/>
              <a:t> image and select </a:t>
            </a:r>
            <a:r>
              <a:rPr lang="en-US" sz="1050" b="1"/>
              <a:t>INSERT</a:t>
            </a:r>
            <a:r>
              <a:rPr lang="en-US" sz="1050"/>
              <a:t> at bottom of window.</a:t>
            </a:r>
          </a:p>
        </p:txBody>
      </p:sp>
      <p:sp>
        <p:nvSpPr>
          <p:cNvPr id="19" name="Rectangular Callout 30">
            <a:extLst>
              <a:ext uri="{FF2B5EF4-FFF2-40B4-BE49-F238E27FC236}">
                <a16:creationId xmlns:a16="http://schemas.microsoft.com/office/drawing/2014/main" id="{751AA9B3-3030-4FE0-A23E-2819756A1A7E}"/>
              </a:ext>
            </a:extLst>
          </p:cNvPr>
          <p:cNvSpPr/>
          <p:nvPr userDrawn="1"/>
        </p:nvSpPr>
        <p:spPr>
          <a:xfrm>
            <a:off x="-1765005" y="2855168"/>
            <a:ext cx="1541721" cy="1582374"/>
          </a:xfrm>
          <a:prstGeom prst="wedgeRectCallout">
            <a:avLst>
              <a:gd name="adj1" fmla="val 51134"/>
              <a:gd name="adj2" fmla="val 64413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050"/>
              <a:t>3. Select</a:t>
            </a:r>
            <a:r>
              <a:rPr lang="en-US" sz="1050" baseline="0"/>
              <a:t> your image</a:t>
            </a:r>
            <a:r>
              <a:rPr lang="en-US" sz="1050"/>
              <a:t> then select the </a:t>
            </a:r>
            <a:r>
              <a:rPr lang="en-US" sz="1050" b="1"/>
              <a:t>FORMAT</a:t>
            </a:r>
            <a:r>
              <a:rPr lang="en-US" sz="1050"/>
              <a:t> tab in the toolbar above. Select the</a:t>
            </a:r>
            <a:r>
              <a:rPr lang="en-US" sz="1050" baseline="0"/>
              <a:t> </a:t>
            </a:r>
            <a:r>
              <a:rPr lang="en-US" sz="1050" b="1"/>
              <a:t>SELECTION PANE</a:t>
            </a:r>
            <a:r>
              <a:rPr lang="en-US" sz="1050"/>
              <a:t> in the top right area of the toolbar.</a:t>
            </a:r>
          </a:p>
        </p:txBody>
      </p:sp>
      <p:sp>
        <p:nvSpPr>
          <p:cNvPr id="20" name="Rectangular Callout 33">
            <a:extLst>
              <a:ext uri="{FF2B5EF4-FFF2-40B4-BE49-F238E27FC236}">
                <a16:creationId xmlns:a16="http://schemas.microsoft.com/office/drawing/2014/main" id="{656FB2A7-761B-4132-B66B-BE549B7BCE4E}"/>
              </a:ext>
            </a:extLst>
          </p:cNvPr>
          <p:cNvSpPr/>
          <p:nvPr userDrawn="1"/>
        </p:nvSpPr>
        <p:spPr>
          <a:xfrm>
            <a:off x="-1722476" y="1245498"/>
            <a:ext cx="1541721" cy="1320281"/>
          </a:xfrm>
          <a:prstGeom prst="wedgeRectCallout">
            <a:avLst>
              <a:gd name="adj1" fmla="val 51134"/>
              <a:gd name="adj2" fmla="val 64413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050"/>
              <a:t>2. Resize image to desired size.  Select</a:t>
            </a:r>
            <a:r>
              <a:rPr lang="en-US" sz="1050" baseline="0"/>
              <a:t> </a:t>
            </a:r>
            <a:r>
              <a:rPr lang="en-US" sz="1050" b="1" baseline="0"/>
              <a:t>COLOR</a:t>
            </a:r>
            <a:r>
              <a:rPr lang="en-US" sz="1050" baseline="0"/>
              <a:t> in the top left toolbar above. Select  top left corner option to change image to B&amp;W.</a:t>
            </a:r>
            <a:r>
              <a:rPr lang="en-US" sz="1050"/>
              <a:t>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51301D5-E946-D94F-8724-7368A5E16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711" y="3170817"/>
            <a:ext cx="8120271" cy="714795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20B141C-9E8D-DB43-AF71-D501407B6C1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22711" y="4005526"/>
            <a:ext cx="8120271" cy="714796"/>
          </a:xfrm>
        </p:spPr>
        <p:txBody>
          <a:bodyPr>
            <a:normAutofit/>
          </a:bodyPr>
          <a:lstStyle>
            <a:lvl1pPr marL="0" indent="0">
              <a:buNone/>
              <a:defRPr lang="en-US" sz="1600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80C2228-3554-5940-B956-BA9B7C40F03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065531" y="411151"/>
            <a:ext cx="1745214" cy="1570383"/>
          </a:xfrm>
          <a:solidFill>
            <a:schemeClr val="accent2">
              <a:lumMod val="9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Client logo here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AB55488-EFE1-3C4E-B07B-042D5B3A74A0}"/>
              </a:ext>
            </a:extLst>
          </p:cNvPr>
          <p:cNvSpPr/>
          <p:nvPr userDrawn="1"/>
        </p:nvSpPr>
        <p:spPr>
          <a:xfrm>
            <a:off x="9316528" y="-552091"/>
            <a:ext cx="3243220" cy="3245596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85E7B173-2D3F-40E5-A7A5-2ABFC2EED9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17" y="5885790"/>
            <a:ext cx="2080262" cy="787126"/>
          </a:xfrm>
          <a:prstGeom prst="rect">
            <a:avLst/>
          </a:prstGeom>
        </p:spPr>
      </p:pic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778DDF52-5752-4BA2-BDFE-153D09A092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30445" y="2791027"/>
            <a:ext cx="8132529" cy="291907"/>
          </a:xfrm>
        </p:spPr>
        <p:txBody>
          <a:bodyPr>
            <a:normAutofit/>
          </a:bodyPr>
          <a:lstStyle>
            <a:lvl1pPr marL="0" indent="0">
              <a:buNone/>
              <a:defRPr lang="en-US" sz="1600" b="1" kern="1200" spc="300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675997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d w/ Industr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18B97-579E-6C46-B68A-BAB4AFA83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502" y="6313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68BCA2-1DB7-9D44-83CF-B879A650EA7A}"/>
              </a:ext>
            </a:extLst>
          </p:cNvPr>
          <p:cNvCxnSpPr>
            <a:cxnSpLocks/>
          </p:cNvCxnSpPr>
          <p:nvPr userDrawn="1"/>
        </p:nvCxnSpPr>
        <p:spPr>
          <a:xfrm>
            <a:off x="231914" y="1060644"/>
            <a:ext cx="11495895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F7BD6CE-453C-CB4F-A733-30128FFE0B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err="1"/>
              <a:t>nvisia</a:t>
            </a:r>
            <a:r>
              <a:rPr lang="en-US"/>
              <a:t>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0F88F0A4-C106-0547-BFBE-B0DF194CA5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230156"/>
            <a:ext cx="1915213" cy="72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357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Divider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77BAA65-8E8F-8541-A0D9-C9C160150C93}"/>
              </a:ext>
            </a:extLst>
          </p:cNvPr>
          <p:cNvGrpSpPr/>
          <p:nvPr userDrawn="1"/>
        </p:nvGrpSpPr>
        <p:grpSpPr>
          <a:xfrm>
            <a:off x="-16329" y="0"/>
            <a:ext cx="12246216" cy="6869908"/>
            <a:chOff x="0" y="0"/>
            <a:chExt cx="12246216" cy="6869908"/>
          </a:xfrm>
        </p:grpSpPr>
        <p:pic>
          <p:nvPicPr>
            <p:cNvPr id="13" name="Picture 14" descr="nvisia employees on client site">
              <a:extLst>
                <a:ext uri="{FF2B5EF4-FFF2-40B4-BE49-F238E27FC236}">
                  <a16:creationId xmlns:a16="http://schemas.microsoft.com/office/drawing/2014/main" id="{AE00F92A-A2D3-9546-98E6-6DE1975EBB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51" r="3163"/>
            <a:stretch/>
          </p:blipFill>
          <p:spPr bwMode="auto">
            <a:xfrm>
              <a:off x="8031457" y="114"/>
              <a:ext cx="4214759" cy="3785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 descr="nvisia employees at client site">
              <a:extLst>
                <a:ext uri="{FF2B5EF4-FFF2-40B4-BE49-F238E27FC236}">
                  <a16:creationId xmlns:a16="http://schemas.microsoft.com/office/drawing/2014/main" id="{343C28B6-C838-3B4E-87B2-7067F81BB4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90"/>
            <a:stretch/>
          </p:blipFill>
          <p:spPr bwMode="auto">
            <a:xfrm>
              <a:off x="0" y="0"/>
              <a:ext cx="4376738" cy="4219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0" descr="nvisia employees during a project review">
              <a:extLst>
                <a:ext uri="{FF2B5EF4-FFF2-40B4-BE49-F238E27FC236}">
                  <a16:creationId xmlns:a16="http://schemas.microsoft.com/office/drawing/2014/main" id="{53534165-43E4-3846-A577-7BC01BC011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32"/>
            <a:stretch/>
          </p:blipFill>
          <p:spPr bwMode="auto">
            <a:xfrm>
              <a:off x="0" y="3356373"/>
              <a:ext cx="4255294" cy="3513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2" descr="Company meeting at nvisia">
              <a:extLst>
                <a:ext uri="{FF2B5EF4-FFF2-40B4-BE49-F238E27FC236}">
                  <a16:creationId xmlns:a16="http://schemas.microsoft.com/office/drawing/2014/main" id="{00EC284C-F26F-D940-A0DA-C48AF6F7DE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018"/>
            <a:stretch/>
          </p:blipFill>
          <p:spPr bwMode="auto">
            <a:xfrm>
              <a:off x="4077200" y="2750346"/>
              <a:ext cx="3995238" cy="4119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team of nvisia engineers">
              <a:extLst>
                <a:ext uri="{FF2B5EF4-FFF2-40B4-BE49-F238E27FC236}">
                  <a16:creationId xmlns:a16="http://schemas.microsoft.com/office/drawing/2014/main" id="{D63FDFEA-CF65-B342-8CDD-718E4796F2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2" b="4131"/>
            <a:stretch/>
          </p:blipFill>
          <p:spPr bwMode="auto">
            <a:xfrm>
              <a:off x="8072438" y="3047555"/>
              <a:ext cx="4153015" cy="3816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itle 1">
              <a:extLst>
                <a:ext uri="{FF2B5EF4-FFF2-40B4-BE49-F238E27FC236}">
                  <a16:creationId xmlns:a16="http://schemas.microsoft.com/office/drawing/2014/main" id="{5DA64F03-E75F-4B46-A222-08E1CBA1E385}"/>
                </a:ext>
              </a:extLst>
            </p:cNvPr>
            <p:cNvSpPr txBox="1">
              <a:spLocks/>
            </p:cNvSpPr>
            <p:nvPr/>
          </p:nvSpPr>
          <p:spPr>
            <a:xfrm>
              <a:off x="541208" y="4044792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0" kern="12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Verdana"/>
                <a:cs typeface="Verdana"/>
              </a:endParaRPr>
            </a:p>
          </p:txBody>
        </p:sp>
        <p:pic>
          <p:nvPicPr>
            <p:cNvPr id="28" name="Picture 27" descr="Virtual interview at nvisia Chicago office">
              <a:extLst>
                <a:ext uri="{FF2B5EF4-FFF2-40B4-BE49-F238E27FC236}">
                  <a16:creationId xmlns:a16="http://schemas.microsoft.com/office/drawing/2014/main" id="{679956EF-47BD-5049-9E54-4550FCC8A8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6" t="15773"/>
            <a:stretch/>
          </p:blipFill>
          <p:spPr bwMode="auto">
            <a:xfrm>
              <a:off x="4036219" y="5716"/>
              <a:ext cx="4036219" cy="3262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object 4">
            <a:extLst>
              <a:ext uri="{FF2B5EF4-FFF2-40B4-BE49-F238E27FC236}">
                <a16:creationId xmlns:a16="http://schemas.microsoft.com/office/drawing/2014/main" id="{882F0D2A-2300-0E44-AF4F-DA7208F0407D}"/>
              </a:ext>
            </a:extLst>
          </p:cNvPr>
          <p:cNvSpPr/>
          <p:nvPr userDrawn="1"/>
        </p:nvSpPr>
        <p:spPr>
          <a:xfrm>
            <a:off x="-14210" y="0"/>
            <a:ext cx="12244097" cy="689816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82831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05F4D6B-1BA5-7F48-9EDA-97BBF069F9D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1521" y="-5716"/>
            <a:ext cx="9369862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8477306-EAD2-304E-8409-6057AC0A7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714" y="2933073"/>
            <a:ext cx="10746431" cy="1354777"/>
          </a:xfrm>
        </p:spPr>
        <p:txBody>
          <a:bodyPr anchor="t">
            <a:normAutofit/>
          </a:bodyPr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DIVIDER SLIDE</a:t>
            </a:r>
          </a:p>
        </p:txBody>
      </p:sp>
      <p:pic>
        <p:nvPicPr>
          <p:cNvPr id="16" name="Picture 15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41B04614-6F1C-894C-B9EC-B13F0316024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17" y="5885790"/>
            <a:ext cx="2080262" cy="7871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0031CC-03B0-DD4A-A1C2-F008DCA0B64C}"/>
              </a:ext>
            </a:extLst>
          </p:cNvPr>
          <p:cNvSpPr txBox="1"/>
          <p:nvPr userDrawn="1"/>
        </p:nvSpPr>
        <p:spPr>
          <a:xfrm>
            <a:off x="8999034" y="6269423"/>
            <a:ext cx="2821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nvisia confidential |  </a:t>
            </a:r>
            <a:fld id="{2CC94123-345D-5143-829C-81D9BA7A87F0}" type="slidenum">
              <a:rPr lang="en-US" sz="12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2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539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with open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18B97-579E-6C46-B68A-BAB4AFA83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68BCA2-1DB7-9D44-83CF-B879A650EA7A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19456"/>
            <a:ext cx="10515600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F7BD6CE-453C-CB4F-A733-30128FFE0B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err="1"/>
              <a:t>nvisia</a:t>
            </a:r>
            <a:r>
              <a:rPr lang="en-US"/>
              <a:t>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7096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Industr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F7BD6CE-453C-CB4F-A733-30128FFE0B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37374" y="632653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err="1"/>
              <a:t>nvisia</a:t>
            </a:r>
            <a:r>
              <a:rPr lang="en-US"/>
              <a:t>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6210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d w/ Industr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18B97-579E-6C46-B68A-BAB4AFA83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502" y="6313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68BCA2-1DB7-9D44-83CF-B879A650EA7A}"/>
              </a:ext>
            </a:extLst>
          </p:cNvPr>
          <p:cNvCxnSpPr>
            <a:cxnSpLocks/>
          </p:cNvCxnSpPr>
          <p:nvPr userDrawn="1"/>
        </p:nvCxnSpPr>
        <p:spPr>
          <a:xfrm>
            <a:off x="231914" y="1060644"/>
            <a:ext cx="11495895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F7BD6CE-453C-CB4F-A733-30128FFE0B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err="1"/>
              <a:t>nvisia</a:t>
            </a:r>
            <a:r>
              <a:rPr lang="en-US"/>
              <a:t>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0F88F0A4-C106-0547-BFBE-B0DF194CA5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230156"/>
            <a:ext cx="1915213" cy="72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23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2DD880-D559-0BC2-158D-9DBD028E9A6F}"/>
              </a:ext>
            </a:extLst>
          </p:cNvPr>
          <p:cNvSpPr/>
          <p:nvPr userDrawn="1"/>
        </p:nvSpPr>
        <p:spPr>
          <a:xfrm>
            <a:off x="0" y="1"/>
            <a:ext cx="12192000" cy="141211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7DF371-6179-5834-B779-14A1DE713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2581"/>
            <a:ext cx="10515600" cy="82695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DD523-FF0F-2A84-0070-7F416E7831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7358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nvisia-confidential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78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range With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4">
            <a:extLst>
              <a:ext uri="{FF2B5EF4-FFF2-40B4-BE49-F238E27FC236}">
                <a16:creationId xmlns:a16="http://schemas.microsoft.com/office/drawing/2014/main" id="{AE7B7860-12C1-0C47-981F-DC54C87C24F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358061B-CB66-674A-A759-2A3EC83949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0988" y="0"/>
            <a:ext cx="11630024" cy="9057562"/>
          </a:xfrm>
          <a:prstGeom prst="rect">
            <a:avLst/>
          </a:prstGeom>
        </p:spPr>
      </p:pic>
      <p:pic>
        <p:nvPicPr>
          <p:cNvPr id="20" name="Picture 19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DA774750-7E2B-0946-BA58-4148D5ECBB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8" y="6115994"/>
            <a:ext cx="1600200" cy="605481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833E976-3C3A-AA41-B157-936DFAA8FF4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277327" y="4324714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1600" b="1" spc="3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179319A-26F3-3B4B-B053-CC8D00BBB9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7327" y="1444989"/>
            <a:ext cx="10515600" cy="2852737"/>
          </a:xfrm>
        </p:spPr>
        <p:txBody>
          <a:bodyPr anchor="b">
            <a:normAutofit/>
          </a:bodyPr>
          <a:lstStyle>
            <a:lvl1pPr>
              <a:defRPr sz="4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FF75F378-5AF2-8E4B-88EB-604BD1689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/>
              <a:t>nvisia-confidential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776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4">
            <a:extLst>
              <a:ext uri="{FF2B5EF4-FFF2-40B4-BE49-F238E27FC236}">
                <a16:creationId xmlns:a16="http://schemas.microsoft.com/office/drawing/2014/main" id="{AE7B7860-12C1-0C47-981F-DC54C87C24F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358061B-CB66-674A-A759-2A3EC83949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0988" y="0"/>
            <a:ext cx="11630024" cy="9057562"/>
          </a:xfrm>
          <a:prstGeom prst="rect">
            <a:avLst/>
          </a:prstGeom>
        </p:spPr>
      </p:pic>
      <p:pic>
        <p:nvPicPr>
          <p:cNvPr id="20" name="Picture 19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DA774750-7E2B-0946-BA58-4148D5ECBB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8" y="6115994"/>
            <a:ext cx="1600200" cy="60548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3179319A-26F3-3B4B-B053-CC8D00BBB9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826" y="603576"/>
            <a:ext cx="3806687" cy="1365683"/>
          </a:xfrm>
        </p:spPr>
        <p:txBody>
          <a:bodyPr anchor="b">
            <a:normAutofit/>
          </a:bodyPr>
          <a:lstStyle>
            <a:lvl1pPr>
              <a:defRPr sz="4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FF75F378-5AF2-8E4B-88EB-604BD1689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/>
              <a:t>nvisia-confidential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E18207B-E3BB-6449-ABFF-EC896DD95CAE}"/>
              </a:ext>
            </a:extLst>
          </p:cNvPr>
          <p:cNvGrpSpPr/>
          <p:nvPr userDrawn="1"/>
        </p:nvGrpSpPr>
        <p:grpSpPr>
          <a:xfrm>
            <a:off x="4516929" y="-60671"/>
            <a:ext cx="7675072" cy="6599583"/>
            <a:chOff x="4516929" y="-60671"/>
            <a:chExt cx="7675072" cy="659958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2BFC403-E294-4F40-9AE0-2596C82C9B4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6929" y="-60671"/>
              <a:ext cx="7675071" cy="6599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B4B0AA3-0141-9E48-986F-5043F23A6C78}"/>
                </a:ext>
              </a:extLst>
            </p:cNvPr>
            <p:cNvSpPr/>
            <p:nvPr userDrawn="1"/>
          </p:nvSpPr>
          <p:spPr>
            <a:xfrm>
              <a:off x="5435739" y="463677"/>
              <a:ext cx="6756262" cy="385984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0D50C185-19C8-7640-8D01-ECFBE9CB022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178050"/>
            <a:ext cx="3813313" cy="2592734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9589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 With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4">
            <a:extLst>
              <a:ext uri="{FF2B5EF4-FFF2-40B4-BE49-F238E27FC236}">
                <a16:creationId xmlns:a16="http://schemas.microsoft.com/office/drawing/2014/main" id="{AE7B7860-12C1-0C47-981F-DC54C87C24F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358061B-CB66-674A-A759-2A3EC83949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0988" y="0"/>
            <a:ext cx="11630024" cy="9057562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833E976-3C3A-AA41-B157-936DFAA8FF4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277327" y="4324714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1600" b="1" spc="3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179319A-26F3-3B4B-B053-CC8D00BBB9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7327" y="1444989"/>
            <a:ext cx="10515600" cy="2852737"/>
          </a:xfrm>
        </p:spPr>
        <p:txBody>
          <a:bodyPr anchor="b">
            <a:normAutofit/>
          </a:bodyPr>
          <a:lstStyle>
            <a:lvl1pPr>
              <a:defRPr sz="4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8" name="Picture 7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13C768EE-743C-4183-994D-F093B06D98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8" y="6115994"/>
            <a:ext cx="1600200" cy="605481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BBF1E5A-BB44-484E-B7BA-8A492F1A46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/>
              <a:t>nvisia-confidential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17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Purpl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02E7A18-2836-BE40-9DC4-33FEC5476442}"/>
              </a:ext>
            </a:extLst>
          </p:cNvPr>
          <p:cNvGrpSpPr/>
          <p:nvPr userDrawn="1"/>
        </p:nvGrpSpPr>
        <p:grpSpPr>
          <a:xfrm>
            <a:off x="10202343" y="-2"/>
            <a:ext cx="1989657" cy="6858000"/>
            <a:chOff x="10202343" y="-2"/>
            <a:chExt cx="1989657" cy="6858000"/>
          </a:xfrm>
        </p:grpSpPr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A730A3EB-932D-FF4E-9ECA-1877FDF955C0}"/>
                </a:ext>
              </a:extLst>
            </p:cNvPr>
            <p:cNvSpPr/>
            <p:nvPr/>
          </p:nvSpPr>
          <p:spPr>
            <a:xfrm>
              <a:off x="10213493" y="0"/>
              <a:ext cx="1978507" cy="6857998"/>
            </a:xfrm>
            <a:prstGeom prst="rect">
              <a:avLst/>
            </a:prstGeom>
            <a:blipFill>
              <a:blip r:embed="rId2" cstate="print"/>
              <a:stretch>
                <a:fillRect l="-411686" r="-104382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5DBEE92-1328-E548-9CC3-D301B4158998}"/>
                </a:ext>
              </a:extLst>
            </p:cNvPr>
            <p:cNvSpPr/>
            <p:nvPr/>
          </p:nvSpPr>
          <p:spPr>
            <a:xfrm>
              <a:off x="10202343" y="-2"/>
              <a:ext cx="1978507" cy="6858000"/>
            </a:xfrm>
            <a:prstGeom prst="rect">
              <a:avLst/>
            </a:prstGeom>
            <a:solidFill>
              <a:schemeClr val="tx1"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8EEEC335-13BF-D542-82BF-1565894FB8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7" y="127891"/>
            <a:ext cx="9291209" cy="918903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219CA81-CA0E-8B40-B4BF-65DE967EE0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9148" y="1046794"/>
            <a:ext cx="9291638" cy="43608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00000"/>
              </a:lnSpc>
              <a:spcBef>
                <a:spcPts val="1200"/>
              </a:spcBef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00000"/>
              </a:lnSpc>
              <a:spcBef>
                <a:spcPts val="1200"/>
              </a:spcBef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00000"/>
              </a:lnSpc>
              <a:spcBef>
                <a:spcPts val="1200"/>
              </a:spcBef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00000"/>
              </a:lnSpc>
              <a:spcBef>
                <a:spcPts val="1200"/>
              </a:spcBef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DAA3F3A-291D-473B-9201-890E033AD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47993" y="63337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nvisia-confidential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072EF1-1194-4881-8338-DA926E068141}"/>
              </a:ext>
            </a:extLst>
          </p:cNvPr>
          <p:cNvCxnSpPr>
            <a:cxnSpLocks/>
          </p:cNvCxnSpPr>
          <p:nvPr userDrawn="1"/>
        </p:nvCxnSpPr>
        <p:spPr>
          <a:xfrm flipV="1">
            <a:off x="302108" y="914508"/>
            <a:ext cx="9256919" cy="1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763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Purple Sidebar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02E7A18-2836-BE40-9DC4-33FEC5476442}"/>
              </a:ext>
            </a:extLst>
          </p:cNvPr>
          <p:cNvGrpSpPr/>
          <p:nvPr userDrawn="1"/>
        </p:nvGrpSpPr>
        <p:grpSpPr>
          <a:xfrm>
            <a:off x="0" y="0"/>
            <a:ext cx="1989657" cy="6858000"/>
            <a:chOff x="10202343" y="-2"/>
            <a:chExt cx="1989657" cy="6858000"/>
          </a:xfrm>
        </p:grpSpPr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A730A3EB-932D-FF4E-9ECA-1877FDF955C0}"/>
                </a:ext>
              </a:extLst>
            </p:cNvPr>
            <p:cNvSpPr/>
            <p:nvPr/>
          </p:nvSpPr>
          <p:spPr>
            <a:xfrm>
              <a:off x="10213493" y="0"/>
              <a:ext cx="1978507" cy="6857998"/>
            </a:xfrm>
            <a:prstGeom prst="rect">
              <a:avLst/>
            </a:prstGeom>
            <a:blipFill>
              <a:blip r:embed="rId2" cstate="print"/>
              <a:stretch>
                <a:fillRect l="-411686" r="-104382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5DBEE92-1328-E548-9CC3-D301B4158998}"/>
                </a:ext>
              </a:extLst>
            </p:cNvPr>
            <p:cNvSpPr/>
            <p:nvPr/>
          </p:nvSpPr>
          <p:spPr>
            <a:xfrm>
              <a:off x="10202343" y="-2"/>
              <a:ext cx="1978507" cy="6858000"/>
            </a:xfrm>
            <a:prstGeom prst="rect">
              <a:avLst/>
            </a:prstGeom>
            <a:solidFill>
              <a:schemeClr val="tx1"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8EEEC335-13BF-D542-82BF-1565894FB8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6375" y="237369"/>
            <a:ext cx="9291209" cy="918903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219CA81-CA0E-8B40-B4BF-65DE967EE0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47096" y="1156272"/>
            <a:ext cx="9291638" cy="43608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00000"/>
              </a:lnSpc>
              <a:spcBef>
                <a:spcPts val="1200"/>
              </a:spcBef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00000"/>
              </a:lnSpc>
              <a:spcBef>
                <a:spcPts val="1200"/>
              </a:spcBef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00000"/>
              </a:lnSpc>
              <a:spcBef>
                <a:spcPts val="1200"/>
              </a:spcBef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00000"/>
              </a:lnSpc>
              <a:spcBef>
                <a:spcPts val="1200"/>
              </a:spcBef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DAA3F3A-291D-473B-9201-890E033AD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4002" y="62605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nvisia-confidential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072EF1-1194-4881-8338-DA926E068141}"/>
              </a:ext>
            </a:extLst>
          </p:cNvPr>
          <p:cNvCxnSpPr>
            <a:cxnSpLocks/>
          </p:cNvCxnSpPr>
          <p:nvPr userDrawn="1"/>
        </p:nvCxnSpPr>
        <p:spPr>
          <a:xfrm flipV="1">
            <a:off x="2270056" y="1023986"/>
            <a:ext cx="9256919" cy="1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E18FFDDF-26AC-6073-9622-91539EF120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036" y="6073538"/>
            <a:ext cx="1599943" cy="60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606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w/Purpl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02E7A18-2836-BE40-9DC4-33FEC5476442}"/>
              </a:ext>
            </a:extLst>
          </p:cNvPr>
          <p:cNvGrpSpPr/>
          <p:nvPr userDrawn="1"/>
        </p:nvGrpSpPr>
        <p:grpSpPr>
          <a:xfrm>
            <a:off x="7861955" y="-2"/>
            <a:ext cx="4330046" cy="6858000"/>
            <a:chOff x="10202343" y="-2"/>
            <a:chExt cx="1989657" cy="6858000"/>
          </a:xfrm>
        </p:grpSpPr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A730A3EB-932D-FF4E-9ECA-1877FDF955C0}"/>
                </a:ext>
              </a:extLst>
            </p:cNvPr>
            <p:cNvSpPr/>
            <p:nvPr/>
          </p:nvSpPr>
          <p:spPr>
            <a:xfrm>
              <a:off x="10213493" y="0"/>
              <a:ext cx="1978507" cy="6857998"/>
            </a:xfrm>
            <a:prstGeom prst="rect">
              <a:avLst/>
            </a:prstGeom>
            <a:blipFill>
              <a:blip r:embed="rId2" cstate="print"/>
              <a:stretch>
                <a:fillRect l="-411686" r="-104382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5DBEE92-1328-E548-9CC3-D301B4158998}"/>
                </a:ext>
              </a:extLst>
            </p:cNvPr>
            <p:cNvSpPr/>
            <p:nvPr/>
          </p:nvSpPr>
          <p:spPr>
            <a:xfrm>
              <a:off x="10202343" y="-2"/>
              <a:ext cx="1978507" cy="6858000"/>
            </a:xfrm>
            <a:prstGeom prst="rect">
              <a:avLst/>
            </a:prstGeom>
            <a:solidFill>
              <a:schemeClr val="tx1"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8EEEC335-13BF-D542-82BF-1565894FB8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650" y="223021"/>
            <a:ext cx="7331074" cy="918903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219CA81-CA0E-8B40-B4BF-65DE967EE0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738" y="1141924"/>
            <a:ext cx="7317986" cy="43608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00000"/>
              </a:lnSpc>
              <a:spcBef>
                <a:spcPts val="1200"/>
              </a:spcBef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00000"/>
              </a:lnSpc>
              <a:spcBef>
                <a:spcPts val="1200"/>
              </a:spcBef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00000"/>
              </a:lnSpc>
              <a:spcBef>
                <a:spcPts val="1200"/>
              </a:spcBef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00000"/>
              </a:lnSpc>
              <a:spcBef>
                <a:spcPts val="1200"/>
              </a:spcBef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FC57931-D7BD-4E0E-8B9C-1220000EB6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0338" y="952005"/>
            <a:ext cx="4069595" cy="372832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2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9A4B975-5652-274C-B4F6-BA6748AD2D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/>
              <a:t>nvisia-confidential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6175C1-632B-4A4D-BBD9-B3724CE54B24}"/>
              </a:ext>
            </a:extLst>
          </p:cNvPr>
          <p:cNvCxnSpPr>
            <a:cxnSpLocks/>
          </p:cNvCxnSpPr>
          <p:nvPr userDrawn="1"/>
        </p:nvCxnSpPr>
        <p:spPr>
          <a:xfrm>
            <a:off x="411323" y="972959"/>
            <a:ext cx="6425919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439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ADA0B-C13C-B045-ACFE-8A49430D2F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/>
              <a:t>nvisia-confidential  |  </a:t>
            </a:r>
            <a:fld id="{2CC94123-345D-5143-829C-81D9BA7A87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AEDFB573-4779-6745-83C1-C5E0E27BE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95" y="87721"/>
            <a:ext cx="10515600" cy="927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F171A8E-0F30-174B-984E-810790824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095" y="1015687"/>
            <a:ext cx="10515600" cy="4186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5266E127-289F-0042-99E9-0A7F4AC1A575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06" y="6114830"/>
            <a:ext cx="1599943" cy="60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930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72" r:id="rId3"/>
    <p:sldLayoutId id="2147483661" r:id="rId4"/>
    <p:sldLayoutId id="2147483682" r:id="rId5"/>
    <p:sldLayoutId id="2147483673" r:id="rId6"/>
    <p:sldLayoutId id="2147483666" r:id="rId7"/>
    <p:sldLayoutId id="2147483711" r:id="rId8"/>
    <p:sldLayoutId id="2147483677" r:id="rId9"/>
    <p:sldLayoutId id="2147483678" r:id="rId10"/>
    <p:sldLayoutId id="2147483681" r:id="rId11"/>
    <p:sldLayoutId id="2147483650" r:id="rId12"/>
    <p:sldLayoutId id="2147483668" r:id="rId13"/>
    <p:sldLayoutId id="2147483669" r:id="rId14"/>
    <p:sldLayoutId id="2147483667" r:id="rId15"/>
    <p:sldLayoutId id="2147483663" r:id="rId16"/>
    <p:sldLayoutId id="2147483664" r:id="rId17"/>
    <p:sldLayoutId id="2147483676" r:id="rId18"/>
    <p:sldLayoutId id="2147483680" r:id="rId19"/>
    <p:sldLayoutId id="2147483684" r:id="rId20"/>
    <p:sldLayoutId id="2147483653" r:id="rId21"/>
    <p:sldLayoutId id="2147483655" r:id="rId22"/>
    <p:sldLayoutId id="2147483665" r:id="rId23"/>
    <p:sldLayoutId id="2147483660" r:id="rId24"/>
    <p:sldLayoutId id="2147483683" r:id="rId25"/>
    <p:sldLayoutId id="2147483670" r:id="rId26"/>
    <p:sldLayoutId id="2147483656" r:id="rId27"/>
    <p:sldLayoutId id="2147483674" r:id="rId28"/>
    <p:sldLayoutId id="2147483675" r:id="rId29"/>
    <p:sldLayoutId id="2147483705" r:id="rId30"/>
    <p:sldLayoutId id="2147483707" r:id="rId31"/>
    <p:sldLayoutId id="2147483710" r:id="rId3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3"/>
        </a:buClr>
        <a:buFont typeface="Wingdings" pitchFamily="2" charset="2"/>
        <a:buChar char="§"/>
        <a:defRPr sz="2400" kern="1200">
          <a:solidFill>
            <a:schemeClr val="accent4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Wingdings" pitchFamily="2" charset="2"/>
        <a:buChar char="§"/>
        <a:defRPr sz="2000" kern="1200">
          <a:solidFill>
            <a:schemeClr val="accent4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Wingdings" pitchFamily="2" charset="2"/>
        <a:buChar char="§"/>
        <a:defRPr sz="1800" kern="1200">
          <a:solidFill>
            <a:schemeClr val="accent4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Wingdings" pitchFamily="2" charset="2"/>
        <a:buChar char="§"/>
        <a:defRPr sz="1600" kern="1200">
          <a:solidFill>
            <a:schemeClr val="accent4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Wingdings" pitchFamily="2" charset="2"/>
        <a:buChar char="§"/>
        <a:defRPr sz="1600" kern="1200">
          <a:solidFill>
            <a:schemeClr val="accent4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AEDFB573-4779-6745-83C1-C5E0E27BE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95" y="87721"/>
            <a:ext cx="10515600" cy="927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F171A8E-0F30-174B-984E-810790824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095" y="1015687"/>
            <a:ext cx="10515600" cy="4186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54BD35-6FC5-284C-9BC0-0201E6004E71}"/>
              </a:ext>
            </a:extLst>
          </p:cNvPr>
          <p:cNvSpPr/>
          <p:nvPr userDrawn="1"/>
        </p:nvSpPr>
        <p:spPr>
          <a:xfrm>
            <a:off x="0" y="6484690"/>
            <a:ext cx="12192000" cy="3733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00658A-FF43-614F-BB4A-3DAED84C9BC0}"/>
              </a:ext>
            </a:extLst>
          </p:cNvPr>
          <p:cNvSpPr txBox="1"/>
          <p:nvPr userDrawn="1"/>
        </p:nvSpPr>
        <p:spPr>
          <a:xfrm>
            <a:off x="92278" y="6532845"/>
            <a:ext cx="19623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Finance &amp; Insurance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0FAA3C-9467-6C46-A840-1057765E2109}"/>
              </a:ext>
            </a:extLst>
          </p:cNvPr>
          <p:cNvSpPr txBox="1"/>
          <p:nvPr userDrawn="1"/>
        </p:nvSpPr>
        <p:spPr>
          <a:xfrm>
            <a:off x="2021331" y="6514978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|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1A13A-3E16-C84E-8CE1-E5051390743A}"/>
              </a:ext>
            </a:extLst>
          </p:cNvPr>
          <p:cNvSpPr txBox="1"/>
          <p:nvPr userDrawn="1"/>
        </p:nvSpPr>
        <p:spPr>
          <a:xfrm>
            <a:off x="3858876" y="6520091"/>
            <a:ext cx="944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Logistics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D1FAEB-C790-0748-965D-06A2091C7FB6}"/>
              </a:ext>
            </a:extLst>
          </p:cNvPr>
          <p:cNvSpPr txBox="1"/>
          <p:nvPr userDrawn="1"/>
        </p:nvSpPr>
        <p:spPr>
          <a:xfrm>
            <a:off x="3395326" y="6513882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|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8911E4-C024-7243-AEEC-487FB86C5F2B}"/>
              </a:ext>
            </a:extLst>
          </p:cNvPr>
          <p:cNvSpPr txBox="1"/>
          <p:nvPr userDrawn="1"/>
        </p:nvSpPr>
        <p:spPr>
          <a:xfrm>
            <a:off x="5410019" y="6537962"/>
            <a:ext cx="2683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Manufacturing &amp; Automation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8DF2EA-036A-E440-8535-AD3157161EB5}"/>
              </a:ext>
            </a:extLst>
          </p:cNvPr>
          <p:cNvSpPr txBox="1"/>
          <p:nvPr userDrawn="1"/>
        </p:nvSpPr>
        <p:spPr>
          <a:xfrm>
            <a:off x="4969016" y="6513884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|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E88590-4BE7-014D-8DCA-CB34149BF82E}"/>
              </a:ext>
            </a:extLst>
          </p:cNvPr>
          <p:cNvSpPr txBox="1"/>
          <p:nvPr userDrawn="1"/>
        </p:nvSpPr>
        <p:spPr>
          <a:xfrm>
            <a:off x="10580033" y="6532843"/>
            <a:ext cx="12490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Government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0C1A40-1FD6-8B49-A5F5-C16BA2E77062}"/>
              </a:ext>
            </a:extLst>
          </p:cNvPr>
          <p:cNvSpPr txBox="1"/>
          <p:nvPr userDrawn="1"/>
        </p:nvSpPr>
        <p:spPr>
          <a:xfrm>
            <a:off x="8597803" y="6541533"/>
            <a:ext cx="1572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Power &amp; Energy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4C6C87-C316-4A4D-91AD-7E66B3DCA8C2}"/>
              </a:ext>
            </a:extLst>
          </p:cNvPr>
          <p:cNvSpPr txBox="1"/>
          <p:nvPr userDrawn="1"/>
        </p:nvSpPr>
        <p:spPr>
          <a:xfrm>
            <a:off x="8152220" y="6516363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|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6C2ABD-2E27-C145-A419-23CDFB55A0F7}"/>
              </a:ext>
            </a:extLst>
          </p:cNvPr>
          <p:cNvSpPr txBox="1"/>
          <p:nvPr userDrawn="1"/>
        </p:nvSpPr>
        <p:spPr>
          <a:xfrm>
            <a:off x="2476929" y="6536821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Tech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8A66B0-0AD2-4549-8BDF-EF2A01794C5E}"/>
              </a:ext>
            </a:extLst>
          </p:cNvPr>
          <p:cNvSpPr txBox="1"/>
          <p:nvPr userDrawn="1"/>
        </p:nvSpPr>
        <p:spPr>
          <a:xfrm>
            <a:off x="10300904" y="6510155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610571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15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3"/>
        </a:buClr>
        <a:buFont typeface="Wingdings" pitchFamily="2" charset="2"/>
        <a:buChar char="§"/>
        <a:defRPr sz="2400" kern="1200">
          <a:solidFill>
            <a:schemeClr val="accent4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Wingdings" pitchFamily="2" charset="2"/>
        <a:buChar char="§"/>
        <a:defRPr sz="2000" kern="1200">
          <a:solidFill>
            <a:schemeClr val="accent4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Wingdings" pitchFamily="2" charset="2"/>
        <a:buChar char="§"/>
        <a:defRPr sz="1800" kern="1200">
          <a:solidFill>
            <a:schemeClr val="accent4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Wingdings" pitchFamily="2" charset="2"/>
        <a:buChar char="§"/>
        <a:defRPr sz="1600" kern="1200">
          <a:solidFill>
            <a:schemeClr val="accent4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Wingdings" pitchFamily="2" charset="2"/>
        <a:buChar char="§"/>
        <a:defRPr sz="1600" kern="1200">
          <a:solidFill>
            <a:schemeClr val="accent4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1.tiff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34.xml"/><Relationship Id="rId6" Type="http://schemas.openxmlformats.org/officeDocument/2006/relationships/hyperlink" Target="http://logotypes101.com/free_vector_logo/87966/generac" TargetMode="External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5" Type="http://schemas.openxmlformats.org/officeDocument/2006/relationships/image" Target="../media/image32.jpeg"/><Relationship Id="rId10" Type="http://schemas.openxmlformats.org/officeDocument/2006/relationships/image" Target="../media/image27.jpeg"/><Relationship Id="rId4" Type="http://schemas.openxmlformats.org/officeDocument/2006/relationships/image" Target="../media/image22.jpe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3" Type="http://schemas.microsoft.com/office/2018/10/relationships/comments" Target="../comments/modernComment_52A_35902EB7.xml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3ADDB-27E3-1E43-8711-94ACB7D66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502" y="6313"/>
            <a:ext cx="10515600" cy="1200695"/>
          </a:xfrm>
        </p:spPr>
        <p:txBody>
          <a:bodyPr/>
          <a:lstStyle/>
          <a:p>
            <a:r>
              <a:rPr lang="en-US" b="1" dirty="0"/>
              <a:t>We are nvisia.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A63FE9F8-EADD-A34D-9DBF-80995A20757F}"/>
              </a:ext>
            </a:extLst>
          </p:cNvPr>
          <p:cNvSpPr txBox="1">
            <a:spLocks/>
          </p:cNvSpPr>
          <p:nvPr/>
        </p:nvSpPr>
        <p:spPr>
          <a:xfrm>
            <a:off x="-240971" y="1292776"/>
            <a:ext cx="7603672" cy="210547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Font typeface="Wingdings" pitchFamily="2" charset="2"/>
              <a:buChar char="§"/>
              <a:defRPr sz="2400" kern="120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itchFamily="2" charset="2"/>
              <a:buChar char="§"/>
              <a:defRPr sz="2000" kern="120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itchFamily="2" charset="2"/>
              <a:buChar char="§"/>
              <a:defRPr sz="1800" kern="120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>
                <a:solidFill>
                  <a:schemeClr val="tx2"/>
                </a:solidFill>
                <a:latin typeface="Calibri"/>
                <a:ea typeface="Verdana"/>
                <a:cs typeface="Calibri"/>
              </a:rPr>
              <a:t>Expert partner for custom technology solutions</a:t>
            </a:r>
          </a:p>
          <a:p>
            <a:pPr lvl="1"/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consultants are full-time employees</a:t>
            </a:r>
          </a:p>
          <a:p>
            <a:pPr lvl="1"/>
            <a:r>
              <a:rPr lang="en-US" dirty="0">
                <a:solidFill>
                  <a:schemeClr val="tx2"/>
                </a:solidFill>
                <a:latin typeface="Calibri"/>
                <a:ea typeface="Verdana"/>
                <a:cs typeface="Calibri"/>
              </a:rPr>
              <a:t>92% of companies engage with us more than once </a:t>
            </a:r>
          </a:p>
          <a:p>
            <a:pPr lvl="1"/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Impressive senior talent: average tenure is ~10 years</a:t>
            </a:r>
          </a:p>
          <a:p>
            <a:pPr lvl="1"/>
            <a:r>
              <a:rPr lang="en-US" dirty="0">
                <a:solidFill>
                  <a:schemeClr val="tx2"/>
                </a:solidFill>
                <a:latin typeface="Calibri"/>
                <a:ea typeface="Verdana"/>
                <a:cs typeface="Calibri"/>
              </a:rPr>
              <a:t>Presence in WI (Milwaukee, Fox Valley, Central WI and Madison)</a:t>
            </a:r>
          </a:p>
          <a:p>
            <a:pPr marL="457200" lvl="1" indent="0">
              <a:buNone/>
            </a:pP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CEB656-2170-5543-BC23-2DBF18883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663" y="5449479"/>
            <a:ext cx="1754375" cy="4385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857EDD-5972-0B41-94A4-89AD84CFF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1387" y="4415097"/>
            <a:ext cx="1260614" cy="374736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83E0ADD2-6AEC-3E48-A53A-876095D9AD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481497" y="4091551"/>
            <a:ext cx="1205226" cy="1102024"/>
          </a:xfrm>
          <a:prstGeom prst="rect">
            <a:avLst/>
          </a:prstGeom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4945A926-E424-3043-9CBA-2CDAE9795A0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16731" y="5411601"/>
            <a:ext cx="1814244" cy="560862"/>
          </a:xfrm>
          <a:prstGeom prst="rect">
            <a:avLst/>
          </a:prstGeom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082B52B4-8B1F-7647-9EFF-6D393CADBE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5159" y="5409187"/>
            <a:ext cx="1274234" cy="671169"/>
          </a:xfrm>
          <a:prstGeom prst="rect">
            <a:avLst/>
          </a:prstGeom>
        </p:spPr>
      </p:pic>
      <p:pic>
        <p:nvPicPr>
          <p:cNvPr id="19" name="Picture 24" descr="A picture containing logo&#10;&#10;Description automatically generated">
            <a:extLst>
              <a:ext uri="{FF2B5EF4-FFF2-40B4-BE49-F238E27FC236}">
                <a16:creationId xmlns:a16="http://schemas.microsoft.com/office/drawing/2014/main" id="{D327C756-0F65-A14B-8121-B261CE63BD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2015" y="5431570"/>
            <a:ext cx="1270722" cy="474409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EFA85A1-688D-F140-BABB-81CEF2625E38}"/>
              </a:ext>
            </a:extLst>
          </p:cNvPr>
          <p:cNvCxnSpPr/>
          <p:nvPr/>
        </p:nvCxnSpPr>
        <p:spPr>
          <a:xfrm>
            <a:off x="233502" y="3904488"/>
            <a:ext cx="11411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AA5D151-0224-CB4B-A7F3-1D7FA123FFEC}"/>
              </a:ext>
            </a:extLst>
          </p:cNvPr>
          <p:cNvSpPr txBox="1"/>
          <p:nvPr/>
        </p:nvSpPr>
        <p:spPr>
          <a:xfrm>
            <a:off x="160874" y="3448624"/>
            <a:ext cx="5846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Building on our 30-year history of client success:</a:t>
            </a:r>
          </a:p>
        </p:txBody>
      </p:sp>
      <p:pic>
        <p:nvPicPr>
          <p:cNvPr id="29" name="Picture 2" descr="What Is a Partnership Business?">
            <a:extLst>
              <a:ext uri="{FF2B5EF4-FFF2-40B4-BE49-F238E27FC236}">
                <a16:creationId xmlns:a16="http://schemas.microsoft.com/office/drawing/2014/main" id="{0CCF4B14-E5F2-BE46-9B6B-96FA8096D3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227"/>
          <a:stretch/>
        </p:blipFill>
        <p:spPr bwMode="auto">
          <a:xfrm>
            <a:off x="7471482" y="1215475"/>
            <a:ext cx="4051255" cy="252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DCC477-A69B-F522-DC8B-2A5C1EDA03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5996" y="4244509"/>
            <a:ext cx="1981350" cy="6765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E42433-3FB2-9F3F-704D-BCA315D56198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6353401" y="4276743"/>
            <a:ext cx="1270722" cy="665011"/>
          </a:xfrm>
          <a:prstGeom prst="rect">
            <a:avLst/>
          </a:prstGeom>
        </p:spPr>
      </p:pic>
      <p:pic>
        <p:nvPicPr>
          <p:cNvPr id="1028" name="Picture 4" descr="WPS Health Solutions | News">
            <a:extLst>
              <a:ext uri="{FF2B5EF4-FFF2-40B4-BE49-F238E27FC236}">
                <a16:creationId xmlns:a16="http://schemas.microsoft.com/office/drawing/2014/main" id="{BB765E59-6DCB-C4BA-AB49-6EDDB1B66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189" y="4396802"/>
            <a:ext cx="1659132" cy="41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me | WTCS">
            <a:extLst>
              <a:ext uri="{FF2B5EF4-FFF2-40B4-BE49-F238E27FC236}">
                <a16:creationId xmlns:a16="http://schemas.microsoft.com/office/drawing/2014/main" id="{38FF2ABF-312B-9D25-E0E9-0BD4BF290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909" y="5233980"/>
            <a:ext cx="1205226" cy="85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to Join the Wisconsin Retirement System">
            <a:extLst>
              <a:ext uri="{FF2B5EF4-FFF2-40B4-BE49-F238E27FC236}">
                <a16:creationId xmlns:a16="http://schemas.microsoft.com/office/drawing/2014/main" id="{694F146F-780E-FABA-A50D-C12823D97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713" y="5242314"/>
            <a:ext cx="1482931" cy="100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ome | Northwestern Mutual Real Estate">
            <a:extLst>
              <a:ext uri="{FF2B5EF4-FFF2-40B4-BE49-F238E27FC236}">
                <a16:creationId xmlns:a16="http://schemas.microsoft.com/office/drawing/2014/main" id="{EB9A0F7E-573C-FBDE-8622-7D0F56951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16" b="29994"/>
          <a:stretch/>
        </p:blipFill>
        <p:spPr bwMode="auto">
          <a:xfrm>
            <a:off x="6083116" y="4184441"/>
            <a:ext cx="1814244" cy="80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391812-73E1-932B-5A7C-784E545EAD3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5706" y="4177426"/>
            <a:ext cx="1962251" cy="8636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4B09B1-4864-CE85-E263-77007B63F9D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30975" y="5012395"/>
            <a:ext cx="2231980" cy="123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66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6C51A-D5C8-414C-B110-B45114A5F481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7849921-57BA-A872-744E-7DDBBBDBC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459"/>
            <a:ext cx="10515600" cy="826950"/>
          </a:xfrm>
        </p:spPr>
        <p:txBody>
          <a:bodyPr>
            <a:noAutofit/>
          </a:bodyPr>
          <a:lstStyle/>
          <a:p>
            <a:pPr algn="ctr">
              <a:lnSpc>
                <a:spcPts val="2500"/>
              </a:lnSpc>
            </a:pPr>
            <a:r>
              <a:rPr lang="en-US" sz="2000" b="1"/>
              <a:t>We build more than just software—we architect </a:t>
            </a:r>
            <a:r>
              <a:rPr lang="en-US" sz="2000" b="1">
                <a:solidFill>
                  <a:schemeClr val="tx2"/>
                </a:solidFill>
              </a:rPr>
              <a:t>future-ready solutions</a:t>
            </a:r>
            <a:r>
              <a:rPr lang="en-US" sz="2000" b="1"/>
              <a:t>.</a:t>
            </a:r>
            <a:br>
              <a:rPr lang="en-US" sz="2000" b="1"/>
            </a:br>
            <a:r>
              <a:rPr lang="en-US" sz="1600"/>
              <a:t>Integrated expertise, layer by layer—that’s transformation from inside out</a:t>
            </a:r>
            <a:endParaRPr lang="en-US" sz="20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958F17A-710F-3B72-6486-FAF44EB100A0}"/>
              </a:ext>
            </a:extLst>
          </p:cNvPr>
          <p:cNvGrpSpPr/>
          <p:nvPr/>
        </p:nvGrpSpPr>
        <p:grpSpPr>
          <a:xfrm>
            <a:off x="2022742" y="1694615"/>
            <a:ext cx="8561356" cy="4813259"/>
            <a:chOff x="2022742" y="1694615"/>
            <a:chExt cx="8561356" cy="481325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1433498-909C-8208-89A6-E00D42D35D38}"/>
                </a:ext>
              </a:extLst>
            </p:cNvPr>
            <p:cNvCxnSpPr>
              <a:cxnSpLocks/>
              <a:stCxn id="68" idx="0"/>
            </p:cNvCxnSpPr>
            <p:nvPr/>
          </p:nvCxnSpPr>
          <p:spPr>
            <a:xfrm flipH="1" flipV="1">
              <a:off x="6020353" y="4604106"/>
              <a:ext cx="1489" cy="160709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E61F5F1-DE76-4F2E-8A0F-2F0303AA109E}"/>
                </a:ext>
              </a:extLst>
            </p:cNvPr>
            <p:cNvGrpSpPr/>
            <p:nvPr/>
          </p:nvGrpSpPr>
          <p:grpSpPr>
            <a:xfrm>
              <a:off x="2022742" y="1694615"/>
              <a:ext cx="8561356" cy="4813259"/>
              <a:chOff x="2071789" y="1318202"/>
              <a:chExt cx="8561356" cy="4813259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F42CA21-3797-A031-BBBE-BCAFFDCF4527}"/>
                  </a:ext>
                </a:extLst>
              </p:cNvPr>
              <p:cNvSpPr/>
              <p:nvPr/>
            </p:nvSpPr>
            <p:spPr>
              <a:xfrm>
                <a:off x="4444010" y="5641583"/>
                <a:ext cx="3257650" cy="4898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138"/>
                  </a:spcAft>
                </a:pPr>
                <a:r>
                  <a:rPr lang="en-US" sz="1400" b="1">
                    <a:solidFill>
                      <a:schemeClr val="bg2"/>
                    </a:solidFill>
                  </a:rPr>
                  <a:t>Delivery + Enablement</a:t>
                </a:r>
              </a:p>
              <a:p>
                <a:pPr algn="ctr">
                  <a:spcAft>
                    <a:spcPts val="138"/>
                  </a:spcAft>
                </a:pPr>
                <a:r>
                  <a:rPr lang="en-US" sz="1100" i="1"/>
                  <a:t>Upskilling teams, ensuring long-term value</a:t>
                </a:r>
                <a:endParaRPr lang="en-US" sz="120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5D92446-6843-4CFF-B1D0-7C86ECF80297}"/>
                  </a:ext>
                </a:extLst>
              </p:cNvPr>
              <p:cNvSpPr/>
              <p:nvPr/>
            </p:nvSpPr>
            <p:spPr>
              <a:xfrm>
                <a:off x="2071790" y="3799867"/>
                <a:ext cx="1997288" cy="6591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138"/>
                  </a:spcAft>
                </a:pPr>
                <a:r>
                  <a:rPr lang="en-US" sz="1400" b="1">
                    <a:solidFill>
                      <a:schemeClr val="bg2"/>
                    </a:solidFill>
                  </a:rPr>
                  <a:t>Data + AI</a:t>
                </a:r>
              </a:p>
              <a:p>
                <a:pPr algn="r">
                  <a:spcAft>
                    <a:spcPts val="138"/>
                  </a:spcAft>
                </a:pPr>
                <a:r>
                  <a:rPr lang="en-US" sz="1100" i="1"/>
                  <a:t>Enabling smarter decisions and automation</a:t>
                </a:r>
                <a:endParaRPr lang="en-US" sz="120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505A2C0-3C24-5021-7954-2106C3619432}"/>
                  </a:ext>
                </a:extLst>
              </p:cNvPr>
              <p:cNvSpPr/>
              <p:nvPr/>
            </p:nvSpPr>
            <p:spPr>
              <a:xfrm>
                <a:off x="2071789" y="1488491"/>
                <a:ext cx="1997289" cy="905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spcAft>
                    <a:spcPts val="138"/>
                  </a:spcAft>
                </a:pPr>
                <a:r>
                  <a:rPr lang="en-US" sz="1400" b="1">
                    <a:solidFill>
                      <a:schemeClr val="bg2"/>
                    </a:solidFill>
                  </a:rPr>
                  <a:t>Customer + User Experience</a:t>
                </a:r>
              </a:p>
              <a:p>
                <a:pPr algn="r">
                  <a:spcAft>
                    <a:spcPts val="138"/>
                  </a:spcAft>
                </a:pPr>
                <a:r>
                  <a:rPr lang="en-US" sz="1100" i="1"/>
                  <a:t>Aligning technology with human needs</a:t>
                </a:r>
                <a:endParaRPr lang="en-US" sz="120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D5F9336-3984-46AC-24A1-E998093E6389}"/>
                  </a:ext>
                </a:extLst>
              </p:cNvPr>
              <p:cNvSpPr/>
              <p:nvPr/>
            </p:nvSpPr>
            <p:spPr>
              <a:xfrm>
                <a:off x="8155678" y="3676756"/>
                <a:ext cx="2106189" cy="905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38"/>
                  </a:spcAft>
                </a:pPr>
                <a:r>
                  <a:rPr lang="en-US" sz="1400" b="1">
                    <a:solidFill>
                      <a:schemeClr val="bg2"/>
                    </a:solidFill>
                  </a:rPr>
                  <a:t>DevOps + Platform Engineering</a:t>
                </a:r>
              </a:p>
              <a:p>
                <a:pPr>
                  <a:spcAft>
                    <a:spcPts val="138"/>
                  </a:spcAft>
                </a:pPr>
                <a:r>
                  <a:rPr lang="en-US" sz="1100" i="1"/>
                  <a:t>Ensuring scalability, security, and speed</a:t>
                </a:r>
                <a:endParaRPr lang="en-US" sz="120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91A1822-6D34-AA2B-7502-F7B0147452C8}"/>
                  </a:ext>
                </a:extLst>
              </p:cNvPr>
              <p:cNvSpPr/>
              <p:nvPr/>
            </p:nvSpPr>
            <p:spPr>
              <a:xfrm>
                <a:off x="8155678" y="1488491"/>
                <a:ext cx="2477467" cy="8745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38"/>
                  </a:spcAft>
                </a:pPr>
                <a:r>
                  <a:rPr lang="en-US" sz="1400" b="1">
                    <a:solidFill>
                      <a:schemeClr val="bg2"/>
                    </a:solidFill>
                  </a:rPr>
                  <a:t>Software Architecture + Engineering</a:t>
                </a:r>
              </a:p>
              <a:p>
                <a:pPr>
                  <a:spcAft>
                    <a:spcPts val="138"/>
                  </a:spcAft>
                </a:pPr>
                <a:r>
                  <a:rPr lang="en-US" sz="1100" i="1"/>
                  <a:t>Delivering functional, high-quality products and solutions</a:t>
                </a:r>
                <a:endParaRPr lang="en-US" sz="1200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4CC9FCE1-B6A4-2DE7-4FEA-30D2D54E72E6}"/>
                  </a:ext>
                </a:extLst>
              </p:cNvPr>
              <p:cNvGrpSpPr/>
              <p:nvPr/>
            </p:nvGrpSpPr>
            <p:grpSpPr>
              <a:xfrm>
                <a:off x="4317278" y="1318202"/>
                <a:ext cx="3557443" cy="4272755"/>
                <a:chOff x="4474372" y="1593261"/>
                <a:chExt cx="3557443" cy="4272755"/>
              </a:xfrm>
            </p:grpSpPr>
            <p:sp>
              <p:nvSpPr>
                <p:cNvPr id="48" name="Oval 14">
                  <a:extLst>
                    <a:ext uri="{FF2B5EF4-FFF2-40B4-BE49-F238E27FC236}">
                      <a16:creationId xmlns:a16="http://schemas.microsoft.com/office/drawing/2014/main" id="{2117803F-89FB-1555-5C4D-09B62A7592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74372" y="1593261"/>
                  <a:ext cx="1202555" cy="1202555"/>
                </a:xfrm>
                <a:prstGeom prst="diamond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txBody>
                <a:bodyPr vert="horz" wrap="square" lIns="63305" tIns="31652" rIns="63305" bIns="31652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08"/>
                </a:p>
              </p:txBody>
            </p:sp>
            <p:sp>
              <p:nvSpPr>
                <p:cNvPr id="55" name="Oval 15">
                  <a:extLst>
                    <a:ext uri="{FF2B5EF4-FFF2-40B4-BE49-F238E27FC236}">
                      <a16:creationId xmlns:a16="http://schemas.microsoft.com/office/drawing/2014/main" id="{DD2034F1-9CDC-46F7-F23B-318E178D8F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74372" y="3777321"/>
                  <a:ext cx="1202555" cy="1202555"/>
                </a:xfrm>
                <a:prstGeom prst="diamond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63305" tIns="31652" rIns="63305" bIns="31652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08"/>
                </a:p>
              </p:txBody>
            </p:sp>
            <p:sp>
              <p:nvSpPr>
                <p:cNvPr id="57" name="Oval 45">
                  <a:extLst>
                    <a:ext uri="{FF2B5EF4-FFF2-40B4-BE49-F238E27FC236}">
                      <a16:creationId xmlns:a16="http://schemas.microsoft.com/office/drawing/2014/main" id="{C5DB6DB5-4213-7EF2-C7DB-A3E629907A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9260" y="1593261"/>
                  <a:ext cx="1202555" cy="1202555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txBody>
                <a:bodyPr vert="horz" wrap="square" lIns="63305" tIns="31652" rIns="63305" bIns="31652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08"/>
                </a:p>
              </p:txBody>
            </p:sp>
            <p:sp>
              <p:nvSpPr>
                <p:cNvPr id="59" name="Diamond 58">
                  <a:extLst>
                    <a:ext uri="{FF2B5EF4-FFF2-40B4-BE49-F238E27FC236}">
                      <a16:creationId xmlns:a16="http://schemas.microsoft.com/office/drawing/2014/main" id="{62126905-60E8-C0DB-098A-6CAABC9C2C92}"/>
                    </a:ext>
                  </a:extLst>
                </p:cNvPr>
                <p:cNvSpPr/>
                <p:nvPr/>
              </p:nvSpPr>
              <p:spPr>
                <a:xfrm>
                  <a:off x="5345318" y="2442975"/>
                  <a:ext cx="1766705" cy="1762530"/>
                </a:xfrm>
                <a:prstGeom prst="diamond">
                  <a:avLst/>
                </a:prstGeom>
                <a:solidFill>
                  <a:schemeClr val="bg2"/>
                </a:solidFill>
                <a:ln w="3175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89000"/>
                    </a:lnSpc>
                  </a:pPr>
                  <a:endParaRPr 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0" name="Diamond 59">
                  <a:extLst>
                    <a:ext uri="{FF2B5EF4-FFF2-40B4-BE49-F238E27FC236}">
                      <a16:creationId xmlns:a16="http://schemas.microsoft.com/office/drawing/2014/main" id="{237FA564-529A-282C-5D41-D68A06ED4FA3}"/>
                    </a:ext>
                  </a:extLst>
                </p:cNvPr>
                <p:cNvSpPr/>
                <p:nvPr/>
              </p:nvSpPr>
              <p:spPr>
                <a:xfrm>
                  <a:off x="5537260" y="2632653"/>
                  <a:ext cx="1371600" cy="1371600"/>
                </a:xfrm>
                <a:prstGeom prst="diamond">
                  <a:avLst/>
                </a:prstGeom>
                <a:solidFill>
                  <a:schemeClr val="tx1"/>
                </a:solidFill>
                <a:ln w="3175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89000"/>
                    </a:lnSpc>
                  </a:pPr>
                  <a:endParaRPr 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1" name="Diamond 60">
                  <a:extLst>
                    <a:ext uri="{FF2B5EF4-FFF2-40B4-BE49-F238E27FC236}">
                      <a16:creationId xmlns:a16="http://schemas.microsoft.com/office/drawing/2014/main" id="{79854916-5B27-1B80-0E0A-C787BD3C481E}"/>
                    </a:ext>
                  </a:extLst>
                </p:cNvPr>
                <p:cNvSpPr/>
                <p:nvPr/>
              </p:nvSpPr>
              <p:spPr>
                <a:xfrm>
                  <a:off x="5772730" y="2861253"/>
                  <a:ext cx="914400" cy="914400"/>
                </a:xfrm>
                <a:prstGeom prst="diamond">
                  <a:avLst/>
                </a:prstGeom>
                <a:solidFill>
                  <a:schemeClr val="tx2"/>
                </a:solidFill>
                <a:ln w="3175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89000"/>
                    </a:lnSpc>
                  </a:pPr>
                  <a:endParaRPr 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3" name="Diamond 62">
                  <a:extLst>
                    <a:ext uri="{FF2B5EF4-FFF2-40B4-BE49-F238E27FC236}">
                      <a16:creationId xmlns:a16="http://schemas.microsoft.com/office/drawing/2014/main" id="{961AC2B6-DB6C-F658-C881-19CE2B6CFC0D}"/>
                    </a:ext>
                  </a:extLst>
                </p:cNvPr>
                <p:cNvSpPr/>
                <p:nvPr/>
              </p:nvSpPr>
              <p:spPr>
                <a:xfrm>
                  <a:off x="5955610" y="3044133"/>
                  <a:ext cx="548640" cy="548640"/>
                </a:xfrm>
                <a:prstGeom prst="diamond">
                  <a:avLst/>
                </a:prstGeom>
                <a:solidFill>
                  <a:schemeClr val="accent1"/>
                </a:solidFill>
                <a:ln w="3175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89000"/>
                    </a:lnSpc>
                  </a:pPr>
                  <a:endParaRPr 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4" name="Diamond 63">
                  <a:extLst>
                    <a:ext uri="{FF2B5EF4-FFF2-40B4-BE49-F238E27FC236}">
                      <a16:creationId xmlns:a16="http://schemas.microsoft.com/office/drawing/2014/main" id="{6E13ABF2-1076-22E8-FCE9-CC762FC6ED0E}"/>
                    </a:ext>
                  </a:extLst>
                </p:cNvPr>
                <p:cNvSpPr/>
                <p:nvPr/>
              </p:nvSpPr>
              <p:spPr>
                <a:xfrm>
                  <a:off x="6085900" y="3181293"/>
                  <a:ext cx="274320" cy="274320"/>
                </a:xfrm>
                <a:prstGeom prst="diamond">
                  <a:avLst/>
                </a:prstGeom>
                <a:solidFill>
                  <a:schemeClr val="accent6"/>
                </a:solidFill>
                <a:ln w="3175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89000"/>
                    </a:lnSpc>
                  </a:pPr>
                  <a:endParaRPr lang="en-US" sz="200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57400C62-B432-29B1-F8BA-3B3963C6B2DF}"/>
                    </a:ext>
                  </a:extLst>
                </p:cNvPr>
                <p:cNvCxnSpPr>
                  <a:cxnSpLocks/>
                  <a:stCxn id="26" idx="0"/>
                </p:cNvCxnSpPr>
                <p:nvPr/>
              </p:nvCxnSpPr>
              <p:spPr>
                <a:xfrm flipH="1" flipV="1">
                  <a:off x="6223060" y="3308191"/>
                  <a:ext cx="6869" cy="95424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4B4BE207-B0D1-3B25-CE39-B5B19FF4BF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16645" y="3508913"/>
                  <a:ext cx="700988" cy="655225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81F6940D-3008-E9D5-3E94-B7801AE003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39708" y="3424659"/>
                  <a:ext cx="782153" cy="739479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Oval 20">
                  <a:extLst>
                    <a:ext uri="{FF2B5EF4-FFF2-40B4-BE49-F238E27FC236}">
                      <a16:creationId xmlns:a16="http://schemas.microsoft.com/office/drawing/2014/main" id="{D17E1FD2-2B27-A3C1-214D-BB675454CF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26705" y="4663461"/>
                  <a:ext cx="1202555" cy="1202555"/>
                </a:xfrm>
                <a:prstGeom prst="diamond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63305" tIns="31652" rIns="63305" bIns="31652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08"/>
                </a:p>
              </p:txBody>
            </p:sp>
            <p:sp>
              <p:nvSpPr>
                <p:cNvPr id="69" name="Oval 18">
                  <a:extLst>
                    <a:ext uri="{FF2B5EF4-FFF2-40B4-BE49-F238E27FC236}">
                      <a16:creationId xmlns:a16="http://schemas.microsoft.com/office/drawing/2014/main" id="{06B3409C-D801-4452-8C9F-3746C9FD07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9260" y="3777321"/>
                  <a:ext cx="1202555" cy="1202555"/>
                </a:xfrm>
                <a:prstGeom prst="diamond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63305" tIns="31652" rIns="63305" bIns="31652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08"/>
                </a:p>
              </p:txBody>
            </p:sp>
          </p:grp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737243C2-449D-58DF-D115-30FE8BCAEB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0584" y="2017586"/>
                <a:ext cx="700988" cy="655225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E5234B4-0E20-5523-8207-4D7E320757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36707" y="2073709"/>
                <a:ext cx="782153" cy="73947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3E7E28A-648A-E97B-A0AD-1D758A3492E8}"/>
                </a:ext>
              </a:extLst>
            </p:cNvPr>
            <p:cNvSpPr/>
            <p:nvPr/>
          </p:nvSpPr>
          <p:spPr>
            <a:xfrm>
              <a:off x="3389114" y="3291650"/>
              <a:ext cx="2212563" cy="266700"/>
            </a:xfrm>
            <a:prstGeom prst="rect">
              <a:avLst/>
            </a:prstGeom>
          </p:spPr>
          <p:txBody>
            <a:bodyPr wrap="square" lIns="168812" rIns="168812" bIns="67525">
              <a:spAutoFit/>
            </a:bodyPr>
            <a:lstStyle/>
            <a:p>
              <a:pPr lvl="0" algn="ctr">
                <a:lnSpc>
                  <a:spcPct val="90000"/>
                </a:lnSpc>
              </a:pPr>
              <a:r>
                <a:rPr lang="en-US" sz="1100" b="1"/>
                <a:t>Modernization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6D87B63-8F96-03DF-1A0D-20B353431E8D}"/>
                </a:ext>
              </a:extLst>
            </p:cNvPr>
            <p:cNvSpPr/>
            <p:nvPr/>
          </p:nvSpPr>
          <p:spPr>
            <a:xfrm>
              <a:off x="4917507" y="2176601"/>
              <a:ext cx="2212563" cy="266700"/>
            </a:xfrm>
            <a:prstGeom prst="rect">
              <a:avLst/>
            </a:prstGeom>
          </p:spPr>
          <p:txBody>
            <a:bodyPr wrap="square" lIns="168812" rIns="168812" bIns="67525">
              <a:spAutoFit/>
            </a:bodyPr>
            <a:lstStyle/>
            <a:p>
              <a:pPr lvl="0" algn="ctr">
                <a:lnSpc>
                  <a:spcPct val="90000"/>
                </a:lnSpc>
              </a:pPr>
              <a:r>
                <a:rPr lang="en-US" sz="1100" b="1"/>
                <a:t>Scalability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0A42878-414B-7AD9-2FC9-8ACD2844B078}"/>
                </a:ext>
              </a:extLst>
            </p:cNvPr>
            <p:cNvSpPr/>
            <p:nvPr/>
          </p:nvSpPr>
          <p:spPr>
            <a:xfrm>
              <a:off x="6317210" y="3291650"/>
              <a:ext cx="2212563" cy="266700"/>
            </a:xfrm>
            <a:prstGeom prst="rect">
              <a:avLst/>
            </a:prstGeom>
          </p:spPr>
          <p:txBody>
            <a:bodyPr wrap="square" lIns="168812" rIns="168812" bIns="67525">
              <a:spAutoFit/>
            </a:bodyPr>
            <a:lstStyle/>
            <a:p>
              <a:pPr lvl="0" algn="ctr">
                <a:lnSpc>
                  <a:spcPct val="90000"/>
                </a:lnSpc>
              </a:pPr>
              <a:r>
                <a:rPr lang="en-US" sz="1100" b="1"/>
                <a:t>Experience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351BC29-D34C-93B6-B991-5DBBA34C62E5}"/>
                </a:ext>
              </a:extLst>
            </p:cNvPr>
            <p:cNvSpPr/>
            <p:nvPr/>
          </p:nvSpPr>
          <p:spPr>
            <a:xfrm>
              <a:off x="5333971" y="4363792"/>
              <a:ext cx="1379634" cy="266700"/>
            </a:xfrm>
            <a:prstGeom prst="rect">
              <a:avLst/>
            </a:prstGeom>
            <a:noFill/>
          </p:spPr>
          <p:txBody>
            <a:bodyPr wrap="square" lIns="168812" rIns="168812" bIns="67525">
              <a:spAutoFit/>
            </a:bodyPr>
            <a:lstStyle/>
            <a:p>
              <a:pPr lvl="0" algn="ctr">
                <a:lnSpc>
                  <a:spcPct val="90000"/>
                </a:lnSpc>
              </a:pPr>
              <a:r>
                <a:rPr lang="en-US" sz="1100" b="1"/>
                <a:t>Innovation</a:t>
              </a:r>
            </a:p>
          </p:txBody>
        </p:sp>
        <p:pic>
          <p:nvPicPr>
            <p:cNvPr id="27" name="Graphic 26" descr="Artificial Intelligence with solid fill">
              <a:extLst>
                <a:ext uri="{FF2B5EF4-FFF2-40B4-BE49-F238E27FC236}">
                  <a16:creationId xmlns:a16="http://schemas.microsoft.com/office/drawing/2014/main" id="{A7BBD99B-F6F0-C0C8-9D24-7CCE39FE3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54541" y="4178593"/>
              <a:ext cx="639780" cy="639780"/>
            </a:xfrm>
            <a:prstGeom prst="rect">
              <a:avLst/>
            </a:prstGeom>
          </p:spPr>
        </p:pic>
        <p:pic>
          <p:nvPicPr>
            <p:cNvPr id="28" name="Graphic 27" descr="Target Audience with solid fill">
              <a:extLst>
                <a:ext uri="{FF2B5EF4-FFF2-40B4-BE49-F238E27FC236}">
                  <a16:creationId xmlns:a16="http://schemas.microsoft.com/office/drawing/2014/main" id="{FAE2D824-5F17-8299-5722-3F9EC556C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43942" y="1986608"/>
              <a:ext cx="633149" cy="633149"/>
            </a:xfrm>
            <a:prstGeom prst="rect">
              <a:avLst/>
            </a:prstGeom>
          </p:spPr>
        </p:pic>
        <p:pic>
          <p:nvPicPr>
            <p:cNvPr id="33" name="Graphic 32" descr="Ui Ux with solid fill">
              <a:extLst>
                <a:ext uri="{FF2B5EF4-FFF2-40B4-BE49-F238E27FC236}">
                  <a16:creationId xmlns:a16="http://schemas.microsoft.com/office/drawing/2014/main" id="{90DB66AF-0871-2152-D285-15174B9EF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890437" y="4180010"/>
              <a:ext cx="677761" cy="677761"/>
            </a:xfrm>
            <a:prstGeom prst="rect">
              <a:avLst/>
            </a:prstGeom>
          </p:spPr>
        </p:pic>
        <p:pic>
          <p:nvPicPr>
            <p:cNvPr id="34" name="Graphic 33" descr="Cmd Terminal with solid fill">
              <a:extLst>
                <a:ext uri="{FF2B5EF4-FFF2-40B4-BE49-F238E27FC236}">
                  <a16:creationId xmlns:a16="http://schemas.microsoft.com/office/drawing/2014/main" id="{696B303C-C2E0-9E90-CB3C-C532275F4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904076" y="1984506"/>
              <a:ext cx="650890" cy="650890"/>
            </a:xfrm>
            <a:prstGeom prst="rect">
              <a:avLst/>
            </a:prstGeom>
          </p:spPr>
        </p:pic>
        <p:pic>
          <p:nvPicPr>
            <p:cNvPr id="36" name="Graphic 35" descr="Meeting with solid fill">
              <a:extLst>
                <a:ext uri="{FF2B5EF4-FFF2-40B4-BE49-F238E27FC236}">
                  <a16:creationId xmlns:a16="http://schemas.microsoft.com/office/drawing/2014/main" id="{BA6C7A84-F843-9B54-9FF8-C3A3A84B1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673420" y="4999872"/>
              <a:ext cx="696841" cy="6968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864159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BDBE5C2F-ADC4-8EE2-2DC4-AB170382B2E0}"/>
              </a:ext>
            </a:extLst>
          </p:cNvPr>
          <p:cNvSpPr txBox="1">
            <a:spLocks/>
          </p:cNvSpPr>
          <p:nvPr/>
        </p:nvSpPr>
        <p:spPr>
          <a:xfrm>
            <a:off x="2654277" y="3151977"/>
            <a:ext cx="7552042" cy="167463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 you and </a:t>
            </a:r>
          </a:p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next steps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8477FB3-2CDF-CCC5-AD28-4C82194CF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Interested in attending </a:t>
            </a:r>
            <a:r>
              <a:rPr lang="en-US" dirty="0" err="1"/>
              <a:t>ProdCon</a:t>
            </a:r>
            <a:r>
              <a:rPr lang="en-US" dirty="0"/>
              <a:t>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F08D1E-A729-1B08-A498-8CBCFFA49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375" y="1553031"/>
            <a:ext cx="10022115" cy="43499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F17E1E-B1FA-AFE7-6690-0190CAF64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375" y="955040"/>
            <a:ext cx="9882906" cy="51680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C0AA0C-CABD-D6CC-51D3-D5680DEC3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0360" y="4314311"/>
            <a:ext cx="2306320" cy="230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722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020 nvisia">
      <a:dk1>
        <a:srgbClr val="2B3461"/>
      </a:dk1>
      <a:lt1>
        <a:srgbClr val="FFFFFF"/>
      </a:lt1>
      <a:dk2>
        <a:srgbClr val="E6642C"/>
      </a:dk2>
      <a:lt2>
        <a:srgbClr val="405D94"/>
      </a:lt2>
      <a:accent1>
        <a:srgbClr val="F99D1B"/>
      </a:accent1>
      <a:accent2>
        <a:srgbClr val="DFE1E0"/>
      </a:accent2>
      <a:accent3>
        <a:srgbClr val="AACEEC"/>
      </a:accent3>
      <a:accent4>
        <a:srgbClr val="3C3E3E"/>
      </a:accent4>
      <a:accent5>
        <a:srgbClr val="E6642B"/>
      </a:accent5>
      <a:accent6>
        <a:srgbClr val="DFE1E0"/>
      </a:accent6>
      <a:hlink>
        <a:srgbClr val="E6642C"/>
      </a:hlink>
      <a:folHlink>
        <a:srgbClr val="3C3E3E"/>
      </a:folHlink>
    </a:clrScheme>
    <a:fontScheme name="nvisia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2020 nvisia">
      <a:dk1>
        <a:srgbClr val="2B3461"/>
      </a:dk1>
      <a:lt1>
        <a:srgbClr val="FFFFFF"/>
      </a:lt1>
      <a:dk2>
        <a:srgbClr val="E6642C"/>
      </a:dk2>
      <a:lt2>
        <a:srgbClr val="405D94"/>
      </a:lt2>
      <a:accent1>
        <a:srgbClr val="F99D1B"/>
      </a:accent1>
      <a:accent2>
        <a:srgbClr val="DFE1E0"/>
      </a:accent2>
      <a:accent3>
        <a:srgbClr val="AACEEC"/>
      </a:accent3>
      <a:accent4>
        <a:srgbClr val="3C3E3E"/>
      </a:accent4>
      <a:accent5>
        <a:srgbClr val="E6642B"/>
      </a:accent5>
      <a:accent6>
        <a:srgbClr val="DFE1E0"/>
      </a:accent6>
      <a:hlink>
        <a:srgbClr val="E6642C"/>
      </a:hlink>
      <a:folHlink>
        <a:srgbClr val="3C3E3E"/>
      </a:folHlink>
    </a:clrScheme>
    <a:fontScheme name="nvisia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9319E9EFDE81F4686B8EF5E377807D0" ma:contentTypeVersion="10" ma:contentTypeDescription="Create a new document." ma:contentTypeScope="" ma:versionID="5b66048ccc6fa94e5b6c7aa0ba02d225">
  <xsd:schema xmlns:xsd="http://www.w3.org/2001/XMLSchema" xmlns:xs="http://www.w3.org/2001/XMLSchema" xmlns:p="http://schemas.microsoft.com/office/2006/metadata/properties" xmlns:ns2="2c3b301c-442b-427f-b372-390bb9aa9ad4" xmlns:ns3="31ed47ba-7134-4873-8cec-e4670ba388db" targetNamespace="http://schemas.microsoft.com/office/2006/metadata/properties" ma:root="true" ma:fieldsID="a3d86143eafb1a121ca629f3c63d3d66" ns2:_="" ns3:_="">
    <xsd:import namespace="2c3b301c-442b-427f-b372-390bb9aa9ad4"/>
    <xsd:import namespace="31ed47ba-7134-4873-8cec-e4670ba388d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3b301c-442b-427f-b372-390bb9aa9ad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1" nillable="true" ma:displayName="Location" ma:internalName="MediaServiceLocatio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ed47ba-7134-4873-8cec-e4670ba388db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A0446E-15FF-4A7E-BFCD-48B7491C1158}">
  <ds:schemaRefs>
    <ds:schemaRef ds:uri="http://purl.org/dc/terms/"/>
    <ds:schemaRef ds:uri="http://purl.org/dc/elements/1.1/"/>
    <ds:schemaRef ds:uri="2c3b301c-442b-427f-b372-390bb9aa9ad4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31ed47ba-7134-4873-8cec-e4670ba388db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83D1A0B-B3F3-43E6-BA81-A4093C3127C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4EA94EE-FF7E-4632-82B2-41445BD82F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3b301c-442b-427f-b372-390bb9aa9ad4"/>
    <ds:schemaRef ds:uri="31ed47ba-7134-4873-8cec-e4670ba388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109558</TotalTime>
  <Words>641</Words>
  <Application>Microsoft Office PowerPoint</Application>
  <PresentationFormat>Widescreen</PresentationFormat>
  <Paragraphs>69</Paragraphs>
  <Slides>3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Verdana</vt:lpstr>
      <vt:lpstr>Wingdings</vt:lpstr>
      <vt:lpstr>Office Theme</vt:lpstr>
      <vt:lpstr>1_Office Theme</vt:lpstr>
      <vt:lpstr>We are nvisia.</vt:lpstr>
      <vt:lpstr>We build more than just software—we architect future-ready solutions. Integrated expertise, layer by layer—that’s transformation from inside out</vt:lpstr>
      <vt:lpstr>Interested in attending ProdCon?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DiSC Framework</dc:title>
  <dc:creator>Tracey Barrett</dc:creator>
  <cp:lastModifiedBy>Sadie Rudnitzki</cp:lastModifiedBy>
  <cp:revision>303</cp:revision>
  <dcterms:created xsi:type="dcterms:W3CDTF">2021-05-23T01:33:56Z</dcterms:created>
  <dcterms:modified xsi:type="dcterms:W3CDTF">2025-10-16T13:58:02Z</dcterms:modified>
</cp:coreProperties>
</file>